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85" r:id="rId9"/>
  </p:sldIdLst>
  <p:sldSz cx="9906000" cy="6858000" type="A4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194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363" y="1351534"/>
            <a:ext cx="8145272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4527" y="1441145"/>
            <a:ext cx="8276945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0F243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0363" y="3319017"/>
            <a:ext cx="2869565" cy="6807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по размещению производства</a:t>
            </a:r>
            <a:r>
              <a:rPr sz="1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компании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b="1" dirty="0">
                <a:solidFill>
                  <a:srgbClr val="FFC000"/>
                </a:solidFill>
                <a:latin typeface="Tahoma"/>
                <a:cs typeface="Tahoma"/>
              </a:rPr>
              <a:t>XXXXX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4527" y="1441145"/>
            <a:ext cx="593534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КОММЕРЧЕСКОЕ  ПРЕДЛОЖЕНИЕ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1406652"/>
            <a:ext cx="363220" cy="3714115"/>
          </a:xfrm>
          <a:custGeom>
            <a:avLst/>
            <a:gdLst/>
            <a:ahLst/>
            <a:cxnLst/>
            <a:rect l="l" t="t" r="r" b="b"/>
            <a:pathLst>
              <a:path w="363220" h="3714115">
                <a:moveTo>
                  <a:pt x="362712" y="0"/>
                </a:moveTo>
                <a:lnTo>
                  <a:pt x="0" y="0"/>
                </a:lnTo>
                <a:lnTo>
                  <a:pt x="0" y="3713988"/>
                </a:lnTo>
                <a:lnTo>
                  <a:pt x="362712" y="3713988"/>
                </a:lnTo>
                <a:lnTo>
                  <a:pt x="3627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111" y="4276344"/>
            <a:ext cx="3284854" cy="0"/>
          </a:xfrm>
          <a:custGeom>
            <a:avLst/>
            <a:gdLst/>
            <a:ahLst/>
            <a:cxnLst/>
            <a:rect l="l" t="t" r="r" b="b"/>
            <a:pathLst>
              <a:path w="3284854">
                <a:moveTo>
                  <a:pt x="0" y="0"/>
                </a:moveTo>
                <a:lnTo>
                  <a:pt x="3284854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9255" y="628007"/>
            <a:ext cx="7399655" cy="6221095"/>
            <a:chOff x="2429255" y="628007"/>
            <a:chExt cx="7399655" cy="6221095"/>
          </a:xfrm>
        </p:grpSpPr>
        <p:sp>
          <p:nvSpPr>
            <p:cNvPr id="3" name="object 3"/>
            <p:cNvSpPr/>
            <p:nvPr/>
          </p:nvSpPr>
          <p:spPr>
            <a:xfrm>
              <a:off x="2429255" y="628007"/>
              <a:ext cx="7365427" cy="62208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28616" y="2328672"/>
              <a:ext cx="3156585" cy="3156585"/>
            </a:xfrm>
            <a:custGeom>
              <a:avLst/>
              <a:gdLst/>
              <a:ahLst/>
              <a:cxnLst/>
              <a:rect l="l" t="t" r="r" b="b"/>
              <a:pathLst>
                <a:path w="3156584" h="3156585">
                  <a:moveTo>
                    <a:pt x="0" y="1578102"/>
                  </a:moveTo>
                  <a:lnTo>
                    <a:pt x="723" y="1529853"/>
                  </a:lnTo>
                  <a:lnTo>
                    <a:pt x="2879" y="1481964"/>
                  </a:lnTo>
                  <a:lnTo>
                    <a:pt x="6448" y="1434456"/>
                  </a:lnTo>
                  <a:lnTo>
                    <a:pt x="11409" y="1387350"/>
                  </a:lnTo>
                  <a:lnTo>
                    <a:pt x="17741" y="1340666"/>
                  </a:lnTo>
                  <a:lnTo>
                    <a:pt x="25424" y="1294425"/>
                  </a:lnTo>
                  <a:lnTo>
                    <a:pt x="34436" y="1248648"/>
                  </a:lnTo>
                  <a:lnTo>
                    <a:pt x="44758" y="1203354"/>
                  </a:lnTo>
                  <a:lnTo>
                    <a:pt x="56368" y="1158566"/>
                  </a:lnTo>
                  <a:lnTo>
                    <a:pt x="69247" y="1114303"/>
                  </a:lnTo>
                  <a:lnTo>
                    <a:pt x="83372" y="1070585"/>
                  </a:lnTo>
                  <a:lnTo>
                    <a:pt x="98725" y="1027435"/>
                  </a:lnTo>
                  <a:lnTo>
                    <a:pt x="115284" y="984871"/>
                  </a:lnTo>
                  <a:lnTo>
                    <a:pt x="133028" y="942916"/>
                  </a:lnTo>
                  <a:lnTo>
                    <a:pt x="151937" y="901589"/>
                  </a:lnTo>
                  <a:lnTo>
                    <a:pt x="171991" y="860911"/>
                  </a:lnTo>
                  <a:lnTo>
                    <a:pt x="193168" y="820903"/>
                  </a:lnTo>
                  <a:lnTo>
                    <a:pt x="215448" y="781586"/>
                  </a:lnTo>
                  <a:lnTo>
                    <a:pt x="238810" y="742979"/>
                  </a:lnTo>
                  <a:lnTo>
                    <a:pt x="263235" y="705104"/>
                  </a:lnTo>
                  <a:lnTo>
                    <a:pt x="288700" y="667982"/>
                  </a:lnTo>
                  <a:lnTo>
                    <a:pt x="315186" y="631632"/>
                  </a:lnTo>
                  <a:lnTo>
                    <a:pt x="342671" y="596076"/>
                  </a:lnTo>
                  <a:lnTo>
                    <a:pt x="371136" y="561334"/>
                  </a:lnTo>
                  <a:lnTo>
                    <a:pt x="400560" y="527427"/>
                  </a:lnTo>
                  <a:lnTo>
                    <a:pt x="430921" y="494376"/>
                  </a:lnTo>
                  <a:lnTo>
                    <a:pt x="462200" y="462200"/>
                  </a:lnTo>
                  <a:lnTo>
                    <a:pt x="494376" y="430921"/>
                  </a:lnTo>
                  <a:lnTo>
                    <a:pt x="527427" y="400560"/>
                  </a:lnTo>
                  <a:lnTo>
                    <a:pt x="561334" y="371136"/>
                  </a:lnTo>
                  <a:lnTo>
                    <a:pt x="596076" y="342671"/>
                  </a:lnTo>
                  <a:lnTo>
                    <a:pt x="631632" y="315186"/>
                  </a:lnTo>
                  <a:lnTo>
                    <a:pt x="667982" y="288700"/>
                  </a:lnTo>
                  <a:lnTo>
                    <a:pt x="705104" y="263235"/>
                  </a:lnTo>
                  <a:lnTo>
                    <a:pt x="742979" y="238810"/>
                  </a:lnTo>
                  <a:lnTo>
                    <a:pt x="781586" y="215448"/>
                  </a:lnTo>
                  <a:lnTo>
                    <a:pt x="820903" y="193168"/>
                  </a:lnTo>
                  <a:lnTo>
                    <a:pt x="860911" y="171991"/>
                  </a:lnTo>
                  <a:lnTo>
                    <a:pt x="901589" y="151937"/>
                  </a:lnTo>
                  <a:lnTo>
                    <a:pt x="942916" y="133028"/>
                  </a:lnTo>
                  <a:lnTo>
                    <a:pt x="984871" y="115284"/>
                  </a:lnTo>
                  <a:lnTo>
                    <a:pt x="1027435" y="98725"/>
                  </a:lnTo>
                  <a:lnTo>
                    <a:pt x="1070585" y="83372"/>
                  </a:lnTo>
                  <a:lnTo>
                    <a:pt x="1114303" y="69247"/>
                  </a:lnTo>
                  <a:lnTo>
                    <a:pt x="1158566" y="56368"/>
                  </a:lnTo>
                  <a:lnTo>
                    <a:pt x="1203354" y="44758"/>
                  </a:lnTo>
                  <a:lnTo>
                    <a:pt x="1248648" y="34436"/>
                  </a:lnTo>
                  <a:lnTo>
                    <a:pt x="1294425" y="25424"/>
                  </a:lnTo>
                  <a:lnTo>
                    <a:pt x="1340666" y="17741"/>
                  </a:lnTo>
                  <a:lnTo>
                    <a:pt x="1387350" y="11409"/>
                  </a:lnTo>
                  <a:lnTo>
                    <a:pt x="1434456" y="6448"/>
                  </a:lnTo>
                  <a:lnTo>
                    <a:pt x="1481964" y="2879"/>
                  </a:lnTo>
                  <a:lnTo>
                    <a:pt x="1529853" y="723"/>
                  </a:lnTo>
                  <a:lnTo>
                    <a:pt x="1578102" y="0"/>
                  </a:lnTo>
                  <a:lnTo>
                    <a:pt x="1626350" y="723"/>
                  </a:lnTo>
                  <a:lnTo>
                    <a:pt x="1674239" y="2879"/>
                  </a:lnTo>
                  <a:lnTo>
                    <a:pt x="1721747" y="6448"/>
                  </a:lnTo>
                  <a:lnTo>
                    <a:pt x="1768853" y="11409"/>
                  </a:lnTo>
                  <a:lnTo>
                    <a:pt x="1815537" y="17741"/>
                  </a:lnTo>
                  <a:lnTo>
                    <a:pt x="1861778" y="25424"/>
                  </a:lnTo>
                  <a:lnTo>
                    <a:pt x="1907555" y="34436"/>
                  </a:lnTo>
                  <a:lnTo>
                    <a:pt x="1952849" y="44758"/>
                  </a:lnTo>
                  <a:lnTo>
                    <a:pt x="1997637" y="56368"/>
                  </a:lnTo>
                  <a:lnTo>
                    <a:pt x="2041900" y="69247"/>
                  </a:lnTo>
                  <a:lnTo>
                    <a:pt x="2085618" y="83372"/>
                  </a:lnTo>
                  <a:lnTo>
                    <a:pt x="2128768" y="98725"/>
                  </a:lnTo>
                  <a:lnTo>
                    <a:pt x="2171332" y="115284"/>
                  </a:lnTo>
                  <a:lnTo>
                    <a:pt x="2213287" y="133028"/>
                  </a:lnTo>
                  <a:lnTo>
                    <a:pt x="2254614" y="151937"/>
                  </a:lnTo>
                  <a:lnTo>
                    <a:pt x="2295292" y="171991"/>
                  </a:lnTo>
                  <a:lnTo>
                    <a:pt x="2335300" y="193168"/>
                  </a:lnTo>
                  <a:lnTo>
                    <a:pt x="2374617" y="215448"/>
                  </a:lnTo>
                  <a:lnTo>
                    <a:pt x="2413224" y="238810"/>
                  </a:lnTo>
                  <a:lnTo>
                    <a:pt x="2451099" y="263235"/>
                  </a:lnTo>
                  <a:lnTo>
                    <a:pt x="2488221" y="288700"/>
                  </a:lnTo>
                  <a:lnTo>
                    <a:pt x="2524571" y="315186"/>
                  </a:lnTo>
                  <a:lnTo>
                    <a:pt x="2560127" y="342671"/>
                  </a:lnTo>
                  <a:lnTo>
                    <a:pt x="2594869" y="371136"/>
                  </a:lnTo>
                  <a:lnTo>
                    <a:pt x="2628776" y="400560"/>
                  </a:lnTo>
                  <a:lnTo>
                    <a:pt x="2661827" y="430921"/>
                  </a:lnTo>
                  <a:lnTo>
                    <a:pt x="2694003" y="462200"/>
                  </a:lnTo>
                  <a:lnTo>
                    <a:pt x="2725282" y="494376"/>
                  </a:lnTo>
                  <a:lnTo>
                    <a:pt x="2755643" y="527427"/>
                  </a:lnTo>
                  <a:lnTo>
                    <a:pt x="2785067" y="561334"/>
                  </a:lnTo>
                  <a:lnTo>
                    <a:pt x="2813532" y="596076"/>
                  </a:lnTo>
                  <a:lnTo>
                    <a:pt x="2841017" y="631632"/>
                  </a:lnTo>
                  <a:lnTo>
                    <a:pt x="2867503" y="667982"/>
                  </a:lnTo>
                  <a:lnTo>
                    <a:pt x="2892968" y="705104"/>
                  </a:lnTo>
                  <a:lnTo>
                    <a:pt x="2917393" y="742979"/>
                  </a:lnTo>
                  <a:lnTo>
                    <a:pt x="2940755" y="781586"/>
                  </a:lnTo>
                  <a:lnTo>
                    <a:pt x="2963035" y="820903"/>
                  </a:lnTo>
                  <a:lnTo>
                    <a:pt x="2984212" y="860911"/>
                  </a:lnTo>
                  <a:lnTo>
                    <a:pt x="3004266" y="901589"/>
                  </a:lnTo>
                  <a:lnTo>
                    <a:pt x="3023175" y="942916"/>
                  </a:lnTo>
                  <a:lnTo>
                    <a:pt x="3040919" y="984871"/>
                  </a:lnTo>
                  <a:lnTo>
                    <a:pt x="3057478" y="1027435"/>
                  </a:lnTo>
                  <a:lnTo>
                    <a:pt x="3072831" y="1070585"/>
                  </a:lnTo>
                  <a:lnTo>
                    <a:pt x="3086956" y="1114303"/>
                  </a:lnTo>
                  <a:lnTo>
                    <a:pt x="3099835" y="1158566"/>
                  </a:lnTo>
                  <a:lnTo>
                    <a:pt x="3111445" y="1203354"/>
                  </a:lnTo>
                  <a:lnTo>
                    <a:pt x="3121767" y="1248648"/>
                  </a:lnTo>
                  <a:lnTo>
                    <a:pt x="3130779" y="1294425"/>
                  </a:lnTo>
                  <a:lnTo>
                    <a:pt x="3138462" y="1340666"/>
                  </a:lnTo>
                  <a:lnTo>
                    <a:pt x="3144794" y="1387350"/>
                  </a:lnTo>
                  <a:lnTo>
                    <a:pt x="3149755" y="1434456"/>
                  </a:lnTo>
                  <a:lnTo>
                    <a:pt x="3153324" y="1481964"/>
                  </a:lnTo>
                  <a:lnTo>
                    <a:pt x="3155480" y="1529853"/>
                  </a:lnTo>
                  <a:lnTo>
                    <a:pt x="3156204" y="1578102"/>
                  </a:lnTo>
                  <a:lnTo>
                    <a:pt x="3155480" y="1626350"/>
                  </a:lnTo>
                  <a:lnTo>
                    <a:pt x="3153324" y="1674239"/>
                  </a:lnTo>
                  <a:lnTo>
                    <a:pt x="3149755" y="1721747"/>
                  </a:lnTo>
                  <a:lnTo>
                    <a:pt x="3144794" y="1768853"/>
                  </a:lnTo>
                  <a:lnTo>
                    <a:pt x="3138462" y="1815537"/>
                  </a:lnTo>
                  <a:lnTo>
                    <a:pt x="3130779" y="1861778"/>
                  </a:lnTo>
                  <a:lnTo>
                    <a:pt x="3121767" y="1907555"/>
                  </a:lnTo>
                  <a:lnTo>
                    <a:pt x="3111445" y="1952849"/>
                  </a:lnTo>
                  <a:lnTo>
                    <a:pt x="3099835" y="1997637"/>
                  </a:lnTo>
                  <a:lnTo>
                    <a:pt x="3086956" y="2041900"/>
                  </a:lnTo>
                  <a:lnTo>
                    <a:pt x="3072831" y="2085618"/>
                  </a:lnTo>
                  <a:lnTo>
                    <a:pt x="3057478" y="2128768"/>
                  </a:lnTo>
                  <a:lnTo>
                    <a:pt x="3040919" y="2171332"/>
                  </a:lnTo>
                  <a:lnTo>
                    <a:pt x="3023175" y="2213287"/>
                  </a:lnTo>
                  <a:lnTo>
                    <a:pt x="3004266" y="2254614"/>
                  </a:lnTo>
                  <a:lnTo>
                    <a:pt x="2984212" y="2295292"/>
                  </a:lnTo>
                  <a:lnTo>
                    <a:pt x="2963035" y="2335300"/>
                  </a:lnTo>
                  <a:lnTo>
                    <a:pt x="2940755" y="2374617"/>
                  </a:lnTo>
                  <a:lnTo>
                    <a:pt x="2917393" y="2413224"/>
                  </a:lnTo>
                  <a:lnTo>
                    <a:pt x="2892968" y="2451099"/>
                  </a:lnTo>
                  <a:lnTo>
                    <a:pt x="2867503" y="2488221"/>
                  </a:lnTo>
                  <a:lnTo>
                    <a:pt x="2841017" y="2524571"/>
                  </a:lnTo>
                  <a:lnTo>
                    <a:pt x="2813532" y="2560127"/>
                  </a:lnTo>
                  <a:lnTo>
                    <a:pt x="2785067" y="2594869"/>
                  </a:lnTo>
                  <a:lnTo>
                    <a:pt x="2755643" y="2628776"/>
                  </a:lnTo>
                  <a:lnTo>
                    <a:pt x="2725282" y="2661827"/>
                  </a:lnTo>
                  <a:lnTo>
                    <a:pt x="2694003" y="2694003"/>
                  </a:lnTo>
                  <a:lnTo>
                    <a:pt x="2661827" y="2725282"/>
                  </a:lnTo>
                  <a:lnTo>
                    <a:pt x="2628776" y="2755643"/>
                  </a:lnTo>
                  <a:lnTo>
                    <a:pt x="2594869" y="2785067"/>
                  </a:lnTo>
                  <a:lnTo>
                    <a:pt x="2560127" y="2813532"/>
                  </a:lnTo>
                  <a:lnTo>
                    <a:pt x="2524571" y="2841017"/>
                  </a:lnTo>
                  <a:lnTo>
                    <a:pt x="2488221" y="2867503"/>
                  </a:lnTo>
                  <a:lnTo>
                    <a:pt x="2451099" y="2892968"/>
                  </a:lnTo>
                  <a:lnTo>
                    <a:pt x="2413224" y="2917393"/>
                  </a:lnTo>
                  <a:lnTo>
                    <a:pt x="2374617" y="2940755"/>
                  </a:lnTo>
                  <a:lnTo>
                    <a:pt x="2335300" y="2963035"/>
                  </a:lnTo>
                  <a:lnTo>
                    <a:pt x="2295292" y="2984212"/>
                  </a:lnTo>
                  <a:lnTo>
                    <a:pt x="2254614" y="3004266"/>
                  </a:lnTo>
                  <a:lnTo>
                    <a:pt x="2213287" y="3023175"/>
                  </a:lnTo>
                  <a:lnTo>
                    <a:pt x="2171332" y="3040919"/>
                  </a:lnTo>
                  <a:lnTo>
                    <a:pt x="2128768" y="3057478"/>
                  </a:lnTo>
                  <a:lnTo>
                    <a:pt x="2085618" y="3072831"/>
                  </a:lnTo>
                  <a:lnTo>
                    <a:pt x="2041900" y="3086956"/>
                  </a:lnTo>
                  <a:lnTo>
                    <a:pt x="1997637" y="3099835"/>
                  </a:lnTo>
                  <a:lnTo>
                    <a:pt x="1952849" y="3111445"/>
                  </a:lnTo>
                  <a:lnTo>
                    <a:pt x="1907555" y="3121767"/>
                  </a:lnTo>
                  <a:lnTo>
                    <a:pt x="1861778" y="3130779"/>
                  </a:lnTo>
                  <a:lnTo>
                    <a:pt x="1815537" y="3138462"/>
                  </a:lnTo>
                  <a:lnTo>
                    <a:pt x="1768853" y="3144794"/>
                  </a:lnTo>
                  <a:lnTo>
                    <a:pt x="1721747" y="3149755"/>
                  </a:lnTo>
                  <a:lnTo>
                    <a:pt x="1674239" y="3153324"/>
                  </a:lnTo>
                  <a:lnTo>
                    <a:pt x="1626350" y="3155480"/>
                  </a:lnTo>
                  <a:lnTo>
                    <a:pt x="1578102" y="3156204"/>
                  </a:lnTo>
                  <a:lnTo>
                    <a:pt x="1529853" y="3155480"/>
                  </a:lnTo>
                  <a:lnTo>
                    <a:pt x="1481964" y="3153324"/>
                  </a:lnTo>
                  <a:lnTo>
                    <a:pt x="1434456" y="3149755"/>
                  </a:lnTo>
                  <a:lnTo>
                    <a:pt x="1387350" y="3144794"/>
                  </a:lnTo>
                  <a:lnTo>
                    <a:pt x="1340666" y="3138462"/>
                  </a:lnTo>
                  <a:lnTo>
                    <a:pt x="1294425" y="3130779"/>
                  </a:lnTo>
                  <a:lnTo>
                    <a:pt x="1248648" y="3121767"/>
                  </a:lnTo>
                  <a:lnTo>
                    <a:pt x="1203354" y="3111445"/>
                  </a:lnTo>
                  <a:lnTo>
                    <a:pt x="1158566" y="3099835"/>
                  </a:lnTo>
                  <a:lnTo>
                    <a:pt x="1114303" y="3086956"/>
                  </a:lnTo>
                  <a:lnTo>
                    <a:pt x="1070585" y="3072831"/>
                  </a:lnTo>
                  <a:lnTo>
                    <a:pt x="1027435" y="3057478"/>
                  </a:lnTo>
                  <a:lnTo>
                    <a:pt x="984871" y="3040919"/>
                  </a:lnTo>
                  <a:lnTo>
                    <a:pt x="942916" y="3023175"/>
                  </a:lnTo>
                  <a:lnTo>
                    <a:pt x="901589" y="3004266"/>
                  </a:lnTo>
                  <a:lnTo>
                    <a:pt x="860911" y="2984212"/>
                  </a:lnTo>
                  <a:lnTo>
                    <a:pt x="820903" y="2963035"/>
                  </a:lnTo>
                  <a:lnTo>
                    <a:pt x="781586" y="2940755"/>
                  </a:lnTo>
                  <a:lnTo>
                    <a:pt x="742979" y="2917393"/>
                  </a:lnTo>
                  <a:lnTo>
                    <a:pt x="705104" y="2892968"/>
                  </a:lnTo>
                  <a:lnTo>
                    <a:pt x="667982" y="2867503"/>
                  </a:lnTo>
                  <a:lnTo>
                    <a:pt x="631632" y="2841017"/>
                  </a:lnTo>
                  <a:lnTo>
                    <a:pt x="596076" y="2813532"/>
                  </a:lnTo>
                  <a:lnTo>
                    <a:pt x="561334" y="2785067"/>
                  </a:lnTo>
                  <a:lnTo>
                    <a:pt x="527427" y="2755643"/>
                  </a:lnTo>
                  <a:lnTo>
                    <a:pt x="494376" y="2725282"/>
                  </a:lnTo>
                  <a:lnTo>
                    <a:pt x="462200" y="2694003"/>
                  </a:lnTo>
                  <a:lnTo>
                    <a:pt x="430921" y="2661827"/>
                  </a:lnTo>
                  <a:lnTo>
                    <a:pt x="400560" y="2628776"/>
                  </a:lnTo>
                  <a:lnTo>
                    <a:pt x="371136" y="2594869"/>
                  </a:lnTo>
                  <a:lnTo>
                    <a:pt x="342671" y="2560127"/>
                  </a:lnTo>
                  <a:lnTo>
                    <a:pt x="315186" y="2524571"/>
                  </a:lnTo>
                  <a:lnTo>
                    <a:pt x="288700" y="2488221"/>
                  </a:lnTo>
                  <a:lnTo>
                    <a:pt x="263235" y="2451099"/>
                  </a:lnTo>
                  <a:lnTo>
                    <a:pt x="238810" y="2413224"/>
                  </a:lnTo>
                  <a:lnTo>
                    <a:pt x="215448" y="2374617"/>
                  </a:lnTo>
                  <a:lnTo>
                    <a:pt x="193168" y="2335300"/>
                  </a:lnTo>
                  <a:lnTo>
                    <a:pt x="171991" y="2295292"/>
                  </a:lnTo>
                  <a:lnTo>
                    <a:pt x="151937" y="2254614"/>
                  </a:lnTo>
                  <a:lnTo>
                    <a:pt x="133028" y="2213287"/>
                  </a:lnTo>
                  <a:lnTo>
                    <a:pt x="115284" y="2171332"/>
                  </a:lnTo>
                  <a:lnTo>
                    <a:pt x="98725" y="2128768"/>
                  </a:lnTo>
                  <a:lnTo>
                    <a:pt x="83372" y="2085618"/>
                  </a:lnTo>
                  <a:lnTo>
                    <a:pt x="69247" y="2041900"/>
                  </a:lnTo>
                  <a:lnTo>
                    <a:pt x="56368" y="1997637"/>
                  </a:lnTo>
                  <a:lnTo>
                    <a:pt x="44758" y="1952849"/>
                  </a:lnTo>
                  <a:lnTo>
                    <a:pt x="34436" y="1907555"/>
                  </a:lnTo>
                  <a:lnTo>
                    <a:pt x="25424" y="1861778"/>
                  </a:lnTo>
                  <a:lnTo>
                    <a:pt x="17741" y="1815537"/>
                  </a:lnTo>
                  <a:lnTo>
                    <a:pt x="11409" y="1768853"/>
                  </a:lnTo>
                  <a:lnTo>
                    <a:pt x="6448" y="1721747"/>
                  </a:lnTo>
                  <a:lnTo>
                    <a:pt x="2879" y="1674239"/>
                  </a:lnTo>
                  <a:lnTo>
                    <a:pt x="723" y="1626350"/>
                  </a:lnTo>
                  <a:lnTo>
                    <a:pt x="0" y="1578102"/>
                  </a:lnTo>
                  <a:close/>
                </a:path>
              </a:pathLst>
            </a:custGeom>
            <a:ln w="7620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74535" y="4021835"/>
              <a:ext cx="3249930" cy="991869"/>
            </a:xfrm>
            <a:custGeom>
              <a:avLst/>
              <a:gdLst/>
              <a:ahLst/>
              <a:cxnLst/>
              <a:rect l="l" t="t" r="r" b="b"/>
              <a:pathLst>
                <a:path w="3249929" h="991870">
                  <a:moveTo>
                    <a:pt x="0" y="0"/>
                  </a:moveTo>
                  <a:lnTo>
                    <a:pt x="1038352" y="991743"/>
                  </a:lnTo>
                </a:path>
                <a:path w="3249929" h="991870">
                  <a:moveTo>
                    <a:pt x="3249549" y="990600"/>
                  </a:moveTo>
                  <a:lnTo>
                    <a:pt x="1034796" y="990600"/>
                  </a:lnTo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62898" y="4402658"/>
            <a:ext cx="942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404040"/>
                </a:solidFill>
                <a:latin typeface="Tahoma"/>
                <a:cs typeface="Tahoma"/>
              </a:rPr>
              <a:t>180</a:t>
            </a:r>
            <a:r>
              <a:rPr sz="2400" b="1" spc="-2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ahoma"/>
                <a:cs typeface="Tahoma"/>
              </a:rPr>
              <a:t>км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2898" y="5086350"/>
            <a:ext cx="89535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9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Tahoma"/>
                <a:cs typeface="Tahoma"/>
              </a:rPr>
              <a:t>20</a:t>
            </a:r>
            <a:r>
              <a:rPr sz="2400" b="1" spc="-3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ahoma"/>
                <a:cs typeface="Tahoma"/>
              </a:rPr>
              <a:t>млн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830"/>
              </a:lnSpc>
            </a:pPr>
            <a:r>
              <a:rPr sz="1600" b="1" spc="-5" dirty="0">
                <a:solidFill>
                  <a:srgbClr val="404040"/>
                </a:solidFill>
                <a:latin typeface="Tahoma"/>
                <a:cs typeface="Tahoma"/>
              </a:rPr>
              <a:t>чел</a:t>
            </a:r>
            <a:r>
              <a:rPr sz="1600" b="1" spc="-15" dirty="0">
                <a:solidFill>
                  <a:srgbClr val="404040"/>
                </a:solidFill>
                <a:latin typeface="Tahoma"/>
                <a:cs typeface="Tahoma"/>
              </a:rPr>
              <a:t>о</a:t>
            </a:r>
            <a:r>
              <a:rPr sz="1600" b="1" spc="-5" dirty="0">
                <a:solidFill>
                  <a:srgbClr val="404040"/>
                </a:solidFill>
                <a:latin typeface="Tahoma"/>
                <a:cs typeface="Tahoma"/>
              </a:rPr>
              <a:t>век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2426" y="3631184"/>
            <a:ext cx="7531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КАЛУГА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4329" y="1874901"/>
            <a:ext cx="8096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ahoma"/>
                <a:cs typeface="Tahoma"/>
              </a:rPr>
              <a:t>МОСКВА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904615" cy="6858000"/>
          </a:xfrm>
          <a:custGeom>
            <a:avLst/>
            <a:gdLst/>
            <a:ahLst/>
            <a:cxnLst/>
            <a:rect l="l" t="t" r="r" b="b"/>
            <a:pathLst>
              <a:path w="3904615" h="6858000">
                <a:moveTo>
                  <a:pt x="3904488" y="0"/>
                </a:moveTo>
                <a:lnTo>
                  <a:pt x="0" y="0"/>
                </a:lnTo>
                <a:lnTo>
                  <a:pt x="0" y="6858000"/>
                </a:lnTo>
                <a:lnTo>
                  <a:pt x="3904488" y="6858000"/>
                </a:lnTo>
                <a:lnTo>
                  <a:pt x="3904488" y="0"/>
                </a:lnTo>
                <a:close/>
              </a:path>
            </a:pathLst>
          </a:custGeom>
          <a:solidFill>
            <a:srgbClr val="0F243E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290" y="1331467"/>
            <a:ext cx="27374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ahoma"/>
                <a:cs typeface="Tahoma"/>
              </a:rPr>
              <a:t>МОСКОВСКАЯ </a:t>
            </a:r>
            <a:r>
              <a:rPr sz="2400" b="1" spc="-5" dirty="0" smtClean="0">
                <a:solidFill>
                  <a:srgbClr val="FFFFFF"/>
                </a:solidFill>
                <a:latin typeface="Tahoma"/>
                <a:cs typeface="Tahoma"/>
              </a:rPr>
              <a:t>ОБЛАСТЬ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:  </a:t>
            </a:r>
            <a:r>
              <a:rPr sz="2400" b="1" spc="-5" dirty="0" smtClean="0">
                <a:solidFill>
                  <a:srgbClr val="FFFFFF"/>
                </a:solidFill>
                <a:latin typeface="Tahoma"/>
                <a:cs typeface="Tahoma"/>
              </a:rPr>
              <a:t>РА</a:t>
            </a:r>
            <a:r>
              <a:rPr sz="2400" b="1" spc="-15" dirty="0" smtClean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b="1" spc="-5" dirty="0" smtClean="0">
                <a:solidFill>
                  <a:srgbClr val="FFFFFF"/>
                </a:solidFill>
                <a:latin typeface="Tahoma"/>
                <a:cs typeface="Tahoma"/>
              </a:rPr>
              <a:t>ПОЛОЖЕНИ</a:t>
            </a:r>
            <a:endParaRPr sz="2400" dirty="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9384030" cy="5125720"/>
            <a:chOff x="0" y="0"/>
            <a:chExt cx="9384030" cy="5125720"/>
          </a:xfrm>
        </p:grpSpPr>
        <p:sp>
          <p:nvSpPr>
            <p:cNvPr id="15" name="object 15"/>
            <p:cNvSpPr/>
            <p:nvPr/>
          </p:nvSpPr>
          <p:spPr>
            <a:xfrm>
              <a:off x="9377171" y="0"/>
              <a:ext cx="2540" cy="518159"/>
            </a:xfrm>
            <a:custGeom>
              <a:avLst/>
              <a:gdLst/>
              <a:ahLst/>
              <a:cxnLst/>
              <a:rect l="l" t="t" r="r" b="b"/>
              <a:pathLst>
                <a:path w="2540" h="518159">
                  <a:moveTo>
                    <a:pt x="2016" y="0"/>
                  </a:moveTo>
                  <a:lnTo>
                    <a:pt x="0" y="517651"/>
                  </a:lnTo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406652"/>
              <a:ext cx="363220" cy="3714115"/>
            </a:xfrm>
            <a:custGeom>
              <a:avLst/>
              <a:gdLst/>
              <a:ahLst/>
              <a:cxnLst/>
              <a:rect l="l" t="t" r="r" b="b"/>
              <a:pathLst>
                <a:path w="363220" h="3714115">
                  <a:moveTo>
                    <a:pt x="362712" y="0"/>
                  </a:moveTo>
                  <a:lnTo>
                    <a:pt x="0" y="0"/>
                  </a:lnTo>
                  <a:lnTo>
                    <a:pt x="0" y="3713988"/>
                  </a:lnTo>
                  <a:lnTo>
                    <a:pt x="362712" y="3713988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77078" y="3800094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130301" y="0"/>
                  </a:move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10233" y="181040"/>
                  </a:lnTo>
                  <a:lnTo>
                    <a:pt x="38147" y="222456"/>
                  </a:lnTo>
                  <a:lnTo>
                    <a:pt x="79563" y="250370"/>
                  </a:lnTo>
                  <a:lnTo>
                    <a:pt x="130301" y="260603"/>
                  </a:lnTo>
                  <a:lnTo>
                    <a:pt x="181040" y="250370"/>
                  </a:lnTo>
                  <a:lnTo>
                    <a:pt x="222456" y="222456"/>
                  </a:lnTo>
                  <a:lnTo>
                    <a:pt x="250370" y="181040"/>
                  </a:lnTo>
                  <a:lnTo>
                    <a:pt x="260604" y="130301"/>
                  </a:lnTo>
                  <a:lnTo>
                    <a:pt x="250370" y="79563"/>
                  </a:lnTo>
                  <a:lnTo>
                    <a:pt x="222456" y="38147"/>
                  </a:lnTo>
                  <a:lnTo>
                    <a:pt x="181040" y="10233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2F5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7078" y="3800094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181040" y="10233"/>
                  </a:lnTo>
                  <a:lnTo>
                    <a:pt x="222456" y="38147"/>
                  </a:lnTo>
                  <a:lnTo>
                    <a:pt x="250370" y="79563"/>
                  </a:lnTo>
                  <a:lnTo>
                    <a:pt x="260604" y="130301"/>
                  </a:lnTo>
                  <a:lnTo>
                    <a:pt x="250370" y="181040"/>
                  </a:lnTo>
                  <a:lnTo>
                    <a:pt x="222456" y="222456"/>
                  </a:lnTo>
                  <a:lnTo>
                    <a:pt x="181040" y="250370"/>
                  </a:lnTo>
                  <a:lnTo>
                    <a:pt x="130301" y="260603"/>
                  </a:lnTo>
                  <a:lnTo>
                    <a:pt x="79563" y="250370"/>
                  </a:lnTo>
                  <a:lnTo>
                    <a:pt x="38147" y="222456"/>
                  </a:lnTo>
                  <a:lnTo>
                    <a:pt x="10233" y="181040"/>
                  </a:lnTo>
                  <a:lnTo>
                    <a:pt x="0" y="1303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522332" y="198196"/>
            <a:ext cx="247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BEBEBE"/>
                </a:solidFill>
                <a:latin typeface="Tahoma"/>
                <a:cs typeface="Tahoma"/>
              </a:rPr>
              <a:t>02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99146" y="204977"/>
            <a:ext cx="18611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Коммерческое</a:t>
            </a:r>
            <a:r>
              <a:rPr sz="1100" spc="-4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предложение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94350" y="3864355"/>
            <a:ext cx="2571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700" spc="-1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00" spc="-5" dirty="0">
                <a:solidFill>
                  <a:srgbClr val="FFFFFF"/>
                </a:solidFill>
                <a:latin typeface="Tahoma"/>
                <a:cs typeface="Tahoma"/>
              </a:rPr>
              <a:t>101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055800" y="2199068"/>
            <a:ext cx="285115" cy="287020"/>
            <a:chOff x="8055800" y="2199068"/>
            <a:chExt cx="285115" cy="287020"/>
          </a:xfrm>
        </p:grpSpPr>
        <p:sp>
          <p:nvSpPr>
            <p:cNvPr id="23" name="object 23"/>
            <p:cNvSpPr/>
            <p:nvPr/>
          </p:nvSpPr>
          <p:spPr>
            <a:xfrm>
              <a:off x="8068818" y="2212085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129539" y="0"/>
                  </a:moveTo>
                  <a:lnTo>
                    <a:pt x="79134" y="10233"/>
                  </a:lnTo>
                  <a:lnTo>
                    <a:pt x="37957" y="38147"/>
                  </a:lnTo>
                  <a:lnTo>
                    <a:pt x="10185" y="79563"/>
                  </a:lnTo>
                  <a:lnTo>
                    <a:pt x="0" y="130301"/>
                  </a:lnTo>
                  <a:lnTo>
                    <a:pt x="10185" y="181040"/>
                  </a:lnTo>
                  <a:lnTo>
                    <a:pt x="37957" y="222456"/>
                  </a:lnTo>
                  <a:lnTo>
                    <a:pt x="79134" y="250370"/>
                  </a:lnTo>
                  <a:lnTo>
                    <a:pt x="129539" y="260603"/>
                  </a:lnTo>
                  <a:lnTo>
                    <a:pt x="179945" y="250370"/>
                  </a:lnTo>
                  <a:lnTo>
                    <a:pt x="221122" y="222456"/>
                  </a:lnTo>
                  <a:lnTo>
                    <a:pt x="248894" y="181040"/>
                  </a:lnTo>
                  <a:lnTo>
                    <a:pt x="259079" y="130301"/>
                  </a:lnTo>
                  <a:lnTo>
                    <a:pt x="248894" y="79563"/>
                  </a:lnTo>
                  <a:lnTo>
                    <a:pt x="221122" y="38147"/>
                  </a:lnTo>
                  <a:lnTo>
                    <a:pt x="179945" y="10233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2F5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68818" y="2212085"/>
              <a:ext cx="259079" cy="260985"/>
            </a:xfrm>
            <a:custGeom>
              <a:avLst/>
              <a:gdLst/>
              <a:ahLst/>
              <a:cxnLst/>
              <a:rect l="l" t="t" r="r" b="b"/>
              <a:pathLst>
                <a:path w="259079" h="260985">
                  <a:moveTo>
                    <a:pt x="0" y="130301"/>
                  </a:moveTo>
                  <a:lnTo>
                    <a:pt x="10185" y="79563"/>
                  </a:lnTo>
                  <a:lnTo>
                    <a:pt x="37957" y="38147"/>
                  </a:lnTo>
                  <a:lnTo>
                    <a:pt x="79134" y="10233"/>
                  </a:lnTo>
                  <a:lnTo>
                    <a:pt x="129539" y="0"/>
                  </a:lnTo>
                  <a:lnTo>
                    <a:pt x="179945" y="10233"/>
                  </a:lnTo>
                  <a:lnTo>
                    <a:pt x="221122" y="38147"/>
                  </a:lnTo>
                  <a:lnTo>
                    <a:pt x="248894" y="79563"/>
                  </a:lnTo>
                  <a:lnTo>
                    <a:pt x="259079" y="130301"/>
                  </a:lnTo>
                  <a:lnTo>
                    <a:pt x="248894" y="181040"/>
                  </a:lnTo>
                  <a:lnTo>
                    <a:pt x="221122" y="222456"/>
                  </a:lnTo>
                  <a:lnTo>
                    <a:pt x="179945" y="250370"/>
                  </a:lnTo>
                  <a:lnTo>
                    <a:pt x="129539" y="260603"/>
                  </a:lnTo>
                  <a:lnTo>
                    <a:pt x="79134" y="250370"/>
                  </a:lnTo>
                  <a:lnTo>
                    <a:pt x="37957" y="222456"/>
                  </a:lnTo>
                  <a:lnTo>
                    <a:pt x="10185" y="181040"/>
                  </a:lnTo>
                  <a:lnTo>
                    <a:pt x="0" y="1303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103234" y="2281554"/>
            <a:ext cx="2025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600" spc="-4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600" spc="-5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69544" y="1318196"/>
            <a:ext cx="287020" cy="287020"/>
            <a:chOff x="6769544" y="1318196"/>
            <a:chExt cx="287020" cy="287020"/>
          </a:xfrm>
        </p:grpSpPr>
        <p:sp>
          <p:nvSpPr>
            <p:cNvPr id="27" name="object 27"/>
            <p:cNvSpPr/>
            <p:nvPr/>
          </p:nvSpPr>
          <p:spPr>
            <a:xfrm>
              <a:off x="6782561" y="1331213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4" h="260984">
                  <a:moveTo>
                    <a:pt x="130302" y="0"/>
                  </a:move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10233" y="181040"/>
                  </a:lnTo>
                  <a:lnTo>
                    <a:pt x="38147" y="222456"/>
                  </a:lnTo>
                  <a:lnTo>
                    <a:pt x="79563" y="250370"/>
                  </a:lnTo>
                  <a:lnTo>
                    <a:pt x="130302" y="260603"/>
                  </a:lnTo>
                  <a:lnTo>
                    <a:pt x="181040" y="250370"/>
                  </a:lnTo>
                  <a:lnTo>
                    <a:pt x="222456" y="222456"/>
                  </a:lnTo>
                  <a:lnTo>
                    <a:pt x="250370" y="181040"/>
                  </a:lnTo>
                  <a:lnTo>
                    <a:pt x="260604" y="130301"/>
                  </a:lnTo>
                  <a:lnTo>
                    <a:pt x="250370" y="79563"/>
                  </a:lnTo>
                  <a:lnTo>
                    <a:pt x="222456" y="38147"/>
                  </a:lnTo>
                  <a:lnTo>
                    <a:pt x="181040" y="10233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2F5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82561" y="1331213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4" h="260984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2" y="0"/>
                  </a:lnTo>
                  <a:lnTo>
                    <a:pt x="181040" y="10233"/>
                  </a:lnTo>
                  <a:lnTo>
                    <a:pt x="222456" y="38147"/>
                  </a:lnTo>
                  <a:lnTo>
                    <a:pt x="250370" y="79563"/>
                  </a:lnTo>
                  <a:lnTo>
                    <a:pt x="260604" y="130301"/>
                  </a:lnTo>
                  <a:lnTo>
                    <a:pt x="250370" y="181040"/>
                  </a:lnTo>
                  <a:lnTo>
                    <a:pt x="222456" y="222456"/>
                  </a:lnTo>
                  <a:lnTo>
                    <a:pt x="181040" y="250370"/>
                  </a:lnTo>
                  <a:lnTo>
                    <a:pt x="130302" y="260603"/>
                  </a:lnTo>
                  <a:lnTo>
                    <a:pt x="79563" y="250370"/>
                  </a:lnTo>
                  <a:lnTo>
                    <a:pt x="38147" y="222456"/>
                  </a:lnTo>
                  <a:lnTo>
                    <a:pt x="10233" y="181040"/>
                  </a:lnTo>
                  <a:lnTo>
                    <a:pt x="0" y="1303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795643" y="1400302"/>
            <a:ext cx="2222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FFFFFF"/>
                </a:solidFill>
                <a:latin typeface="Tahoma"/>
                <a:cs typeface="Tahoma"/>
              </a:rPr>
              <a:t>А-108</a:t>
            </a:r>
            <a:endParaRPr sz="6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605208" y="4648136"/>
            <a:ext cx="287020" cy="287020"/>
            <a:chOff x="5605208" y="4648136"/>
            <a:chExt cx="287020" cy="287020"/>
          </a:xfrm>
        </p:grpSpPr>
        <p:sp>
          <p:nvSpPr>
            <p:cNvPr id="31" name="object 31"/>
            <p:cNvSpPr/>
            <p:nvPr/>
          </p:nvSpPr>
          <p:spPr>
            <a:xfrm>
              <a:off x="5618226" y="4661153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130301" y="0"/>
                  </a:move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2"/>
                  </a:lnTo>
                  <a:lnTo>
                    <a:pt x="10233" y="181040"/>
                  </a:lnTo>
                  <a:lnTo>
                    <a:pt x="38147" y="222456"/>
                  </a:lnTo>
                  <a:lnTo>
                    <a:pt x="79563" y="250370"/>
                  </a:lnTo>
                  <a:lnTo>
                    <a:pt x="130301" y="260604"/>
                  </a:lnTo>
                  <a:lnTo>
                    <a:pt x="181040" y="250370"/>
                  </a:lnTo>
                  <a:lnTo>
                    <a:pt x="222456" y="222456"/>
                  </a:lnTo>
                  <a:lnTo>
                    <a:pt x="250370" y="181040"/>
                  </a:lnTo>
                  <a:lnTo>
                    <a:pt x="260603" y="130302"/>
                  </a:lnTo>
                  <a:lnTo>
                    <a:pt x="250370" y="79563"/>
                  </a:lnTo>
                  <a:lnTo>
                    <a:pt x="222456" y="38147"/>
                  </a:lnTo>
                  <a:lnTo>
                    <a:pt x="181040" y="10233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2F5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18226" y="4661153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5">
                  <a:moveTo>
                    <a:pt x="0" y="130302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181040" y="10233"/>
                  </a:lnTo>
                  <a:lnTo>
                    <a:pt x="222456" y="38147"/>
                  </a:lnTo>
                  <a:lnTo>
                    <a:pt x="250370" y="79563"/>
                  </a:lnTo>
                  <a:lnTo>
                    <a:pt x="260603" y="130302"/>
                  </a:lnTo>
                  <a:lnTo>
                    <a:pt x="250370" y="181040"/>
                  </a:lnTo>
                  <a:lnTo>
                    <a:pt x="222456" y="222456"/>
                  </a:lnTo>
                  <a:lnTo>
                    <a:pt x="181040" y="250370"/>
                  </a:lnTo>
                  <a:lnTo>
                    <a:pt x="130301" y="260604"/>
                  </a:lnTo>
                  <a:lnTo>
                    <a:pt x="79563" y="250370"/>
                  </a:lnTo>
                  <a:lnTo>
                    <a:pt x="38147" y="222456"/>
                  </a:lnTo>
                  <a:lnTo>
                    <a:pt x="10233" y="181040"/>
                  </a:lnTo>
                  <a:lnTo>
                    <a:pt x="0" y="13030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650229" y="4724780"/>
            <a:ext cx="1974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800" spc="-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8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589456" y="2349944"/>
            <a:ext cx="287020" cy="285115"/>
            <a:chOff x="7589456" y="2349944"/>
            <a:chExt cx="287020" cy="285115"/>
          </a:xfrm>
        </p:grpSpPr>
        <p:sp>
          <p:nvSpPr>
            <p:cNvPr id="35" name="object 35"/>
            <p:cNvSpPr/>
            <p:nvPr/>
          </p:nvSpPr>
          <p:spPr>
            <a:xfrm>
              <a:off x="7602473" y="2362962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4" h="259080">
                  <a:moveTo>
                    <a:pt x="130301" y="0"/>
                  </a:moveTo>
                  <a:lnTo>
                    <a:pt x="79563" y="10185"/>
                  </a:lnTo>
                  <a:lnTo>
                    <a:pt x="38147" y="37957"/>
                  </a:lnTo>
                  <a:lnTo>
                    <a:pt x="10233" y="79134"/>
                  </a:lnTo>
                  <a:lnTo>
                    <a:pt x="0" y="129539"/>
                  </a:lnTo>
                  <a:lnTo>
                    <a:pt x="10233" y="179945"/>
                  </a:lnTo>
                  <a:lnTo>
                    <a:pt x="38147" y="221122"/>
                  </a:lnTo>
                  <a:lnTo>
                    <a:pt x="79563" y="248894"/>
                  </a:lnTo>
                  <a:lnTo>
                    <a:pt x="130301" y="259079"/>
                  </a:lnTo>
                  <a:lnTo>
                    <a:pt x="181040" y="248894"/>
                  </a:lnTo>
                  <a:lnTo>
                    <a:pt x="222456" y="221122"/>
                  </a:lnTo>
                  <a:lnTo>
                    <a:pt x="250370" y="179945"/>
                  </a:lnTo>
                  <a:lnTo>
                    <a:pt x="260603" y="129539"/>
                  </a:lnTo>
                  <a:lnTo>
                    <a:pt x="250370" y="79134"/>
                  </a:lnTo>
                  <a:lnTo>
                    <a:pt x="222456" y="37957"/>
                  </a:lnTo>
                  <a:lnTo>
                    <a:pt x="181040" y="10185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2F5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02473" y="2362962"/>
              <a:ext cx="260985" cy="259079"/>
            </a:xfrm>
            <a:custGeom>
              <a:avLst/>
              <a:gdLst/>
              <a:ahLst/>
              <a:cxnLst/>
              <a:rect l="l" t="t" r="r" b="b"/>
              <a:pathLst>
                <a:path w="260984" h="259080">
                  <a:moveTo>
                    <a:pt x="0" y="129539"/>
                  </a:moveTo>
                  <a:lnTo>
                    <a:pt x="10233" y="79134"/>
                  </a:lnTo>
                  <a:lnTo>
                    <a:pt x="38147" y="37957"/>
                  </a:lnTo>
                  <a:lnTo>
                    <a:pt x="79563" y="10185"/>
                  </a:lnTo>
                  <a:lnTo>
                    <a:pt x="130301" y="0"/>
                  </a:lnTo>
                  <a:lnTo>
                    <a:pt x="181040" y="10185"/>
                  </a:lnTo>
                  <a:lnTo>
                    <a:pt x="222456" y="37957"/>
                  </a:lnTo>
                  <a:lnTo>
                    <a:pt x="250370" y="79134"/>
                  </a:lnTo>
                  <a:lnTo>
                    <a:pt x="260603" y="129539"/>
                  </a:lnTo>
                  <a:lnTo>
                    <a:pt x="250370" y="179945"/>
                  </a:lnTo>
                  <a:lnTo>
                    <a:pt x="222456" y="221122"/>
                  </a:lnTo>
                  <a:lnTo>
                    <a:pt x="181040" y="248894"/>
                  </a:lnTo>
                  <a:lnTo>
                    <a:pt x="130301" y="259079"/>
                  </a:lnTo>
                  <a:lnTo>
                    <a:pt x="79563" y="248894"/>
                  </a:lnTo>
                  <a:lnTo>
                    <a:pt x="38147" y="221122"/>
                  </a:lnTo>
                  <a:lnTo>
                    <a:pt x="10233" y="179945"/>
                  </a:lnTo>
                  <a:lnTo>
                    <a:pt x="0" y="12953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634096" y="2431160"/>
            <a:ext cx="2101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600" spc="-4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600" spc="-5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endParaRPr sz="6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61529" y="5139944"/>
            <a:ext cx="6070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Ту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ль</a:t>
            </a:r>
            <a:r>
              <a:rPr sz="1100" spc="-10" dirty="0">
                <a:solidFill>
                  <a:srgbClr val="D9D9D9"/>
                </a:solidFill>
                <a:latin typeface="Tahoma"/>
                <a:cs typeface="Tahoma"/>
              </a:rPr>
              <a:t>с</a:t>
            </a:r>
            <a:r>
              <a:rPr sz="1100" spc="5" dirty="0">
                <a:solidFill>
                  <a:srgbClr val="D9D9D9"/>
                </a:solidFill>
                <a:latin typeface="Tahoma"/>
                <a:cs typeface="Tahoma"/>
              </a:rPr>
              <a:t>кая 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область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52976" y="5797397"/>
            <a:ext cx="6203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D9D9D9"/>
                </a:solidFill>
                <a:latin typeface="Tahoma"/>
                <a:cs typeface="Tahoma"/>
              </a:rPr>
              <a:t>Бр</a:t>
            </a:r>
            <a:r>
              <a:rPr sz="1100" spc="10" dirty="0">
                <a:solidFill>
                  <a:srgbClr val="D9D9D9"/>
                </a:solidFill>
                <a:latin typeface="Tahoma"/>
                <a:cs typeface="Tahoma"/>
              </a:rPr>
              <a:t>я</a:t>
            </a: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нск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а</a:t>
            </a:r>
            <a:r>
              <a:rPr sz="1100" spc="20" dirty="0">
                <a:solidFill>
                  <a:srgbClr val="D9D9D9"/>
                </a:solidFill>
                <a:latin typeface="Tahoma"/>
                <a:cs typeface="Tahoma"/>
              </a:rPr>
              <a:t>я 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область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62171" y="2850642"/>
            <a:ext cx="78740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С</a:t>
            </a: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молен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с</a:t>
            </a:r>
            <a:r>
              <a:rPr sz="1100" spc="5" dirty="0">
                <a:solidFill>
                  <a:srgbClr val="D9D9D9"/>
                </a:solidFill>
                <a:latin typeface="Tahoma"/>
                <a:cs typeface="Tahoma"/>
              </a:rPr>
              <a:t>кая 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область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184903" y="440436"/>
            <a:ext cx="3648075" cy="3858260"/>
            <a:chOff x="4184903" y="440436"/>
            <a:chExt cx="3648075" cy="3858260"/>
          </a:xfrm>
        </p:grpSpPr>
        <p:sp>
          <p:nvSpPr>
            <p:cNvPr id="42" name="object 42"/>
            <p:cNvSpPr/>
            <p:nvPr/>
          </p:nvSpPr>
          <p:spPr>
            <a:xfrm>
              <a:off x="4206239" y="440436"/>
              <a:ext cx="251460" cy="2499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92823" y="3075431"/>
              <a:ext cx="350520" cy="352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16751" y="3887724"/>
              <a:ext cx="362712" cy="3627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88516" y="3996292"/>
              <a:ext cx="300620" cy="3022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30350" y="3252076"/>
              <a:ext cx="302097" cy="2997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58850" y="2695816"/>
              <a:ext cx="302097" cy="2997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52170" y="1964296"/>
              <a:ext cx="302097" cy="2997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88250" y="786781"/>
              <a:ext cx="286909" cy="2870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97857" y="1145286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4">
                  <a:moveTo>
                    <a:pt x="130301" y="0"/>
                  </a:moveTo>
                  <a:lnTo>
                    <a:pt x="79563" y="10233"/>
                  </a:lnTo>
                  <a:lnTo>
                    <a:pt x="38147" y="38147"/>
                  </a:lnTo>
                  <a:lnTo>
                    <a:pt x="10233" y="79563"/>
                  </a:lnTo>
                  <a:lnTo>
                    <a:pt x="0" y="130301"/>
                  </a:lnTo>
                  <a:lnTo>
                    <a:pt x="10233" y="181040"/>
                  </a:lnTo>
                  <a:lnTo>
                    <a:pt x="38147" y="222456"/>
                  </a:lnTo>
                  <a:lnTo>
                    <a:pt x="79563" y="250370"/>
                  </a:lnTo>
                  <a:lnTo>
                    <a:pt x="130301" y="260603"/>
                  </a:lnTo>
                  <a:lnTo>
                    <a:pt x="181040" y="250370"/>
                  </a:lnTo>
                  <a:lnTo>
                    <a:pt x="222456" y="222456"/>
                  </a:lnTo>
                  <a:lnTo>
                    <a:pt x="250370" y="181040"/>
                  </a:lnTo>
                  <a:lnTo>
                    <a:pt x="260603" y="130301"/>
                  </a:lnTo>
                  <a:lnTo>
                    <a:pt x="250370" y="79563"/>
                  </a:lnTo>
                  <a:lnTo>
                    <a:pt x="222456" y="38147"/>
                  </a:lnTo>
                  <a:lnTo>
                    <a:pt x="181040" y="10233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2F5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97857" y="1145286"/>
              <a:ext cx="260985" cy="260985"/>
            </a:xfrm>
            <a:custGeom>
              <a:avLst/>
              <a:gdLst/>
              <a:ahLst/>
              <a:cxnLst/>
              <a:rect l="l" t="t" r="r" b="b"/>
              <a:pathLst>
                <a:path w="260985" h="260984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181040" y="10233"/>
                  </a:lnTo>
                  <a:lnTo>
                    <a:pt x="222456" y="38147"/>
                  </a:lnTo>
                  <a:lnTo>
                    <a:pt x="250370" y="79563"/>
                  </a:lnTo>
                  <a:lnTo>
                    <a:pt x="260603" y="130301"/>
                  </a:lnTo>
                  <a:lnTo>
                    <a:pt x="250370" y="181040"/>
                  </a:lnTo>
                  <a:lnTo>
                    <a:pt x="222456" y="222456"/>
                  </a:lnTo>
                  <a:lnTo>
                    <a:pt x="181040" y="250370"/>
                  </a:lnTo>
                  <a:lnTo>
                    <a:pt x="130301" y="260603"/>
                  </a:lnTo>
                  <a:lnTo>
                    <a:pt x="79563" y="250370"/>
                  </a:lnTo>
                  <a:lnTo>
                    <a:pt x="38147" y="222456"/>
                  </a:lnTo>
                  <a:lnTo>
                    <a:pt x="10233" y="181040"/>
                  </a:lnTo>
                  <a:lnTo>
                    <a:pt x="0" y="1303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541901" y="506349"/>
            <a:ext cx="1095375" cy="460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Tahoma"/>
                <a:cs typeface="Tahoma"/>
              </a:rPr>
              <a:t>Логистические</a:t>
            </a:r>
            <a:r>
              <a:rPr sz="800" spc="-15" dirty="0">
                <a:latin typeface="Tahoma"/>
                <a:cs typeface="Tahoma"/>
              </a:rPr>
              <a:t> </a:t>
            </a:r>
            <a:r>
              <a:rPr sz="800" spc="-5" dirty="0">
                <a:latin typeface="Tahoma"/>
                <a:cs typeface="Tahoma"/>
              </a:rPr>
              <a:t>центры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ahoma"/>
              <a:cs typeface="Tahoma"/>
            </a:endParaRPr>
          </a:p>
          <a:p>
            <a:pPr marL="14604">
              <a:lnSpc>
                <a:spcPct val="100000"/>
              </a:lnSpc>
            </a:pPr>
            <a:r>
              <a:rPr sz="800" dirty="0">
                <a:latin typeface="Tahoma"/>
                <a:cs typeface="Tahoma"/>
              </a:rPr>
              <a:t>Аэропорт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32275" y="1214373"/>
            <a:ext cx="2025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600" spc="-4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600" spc="-5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44314" y="1184275"/>
            <a:ext cx="7454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ahoma"/>
                <a:cs typeface="Tahoma"/>
              </a:rPr>
              <a:t>а/м</a:t>
            </a:r>
            <a:r>
              <a:rPr sz="800" spc="-75" dirty="0">
                <a:latin typeface="Tahoma"/>
                <a:cs typeface="Tahoma"/>
              </a:rPr>
              <a:t> </a:t>
            </a:r>
            <a:r>
              <a:rPr sz="800" dirty="0">
                <a:latin typeface="Tahoma"/>
                <a:cs typeface="Tahoma"/>
              </a:rPr>
              <a:t>магистраль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77736" y="6105855"/>
            <a:ext cx="7112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Орлов</a:t>
            </a:r>
            <a:r>
              <a:rPr sz="1100" spc="-10" dirty="0">
                <a:solidFill>
                  <a:srgbClr val="D9D9D9"/>
                </a:solidFill>
                <a:latin typeface="Tahoma"/>
                <a:cs typeface="Tahoma"/>
              </a:rPr>
              <a:t>с</a:t>
            </a:r>
            <a:r>
              <a:rPr sz="1100" spc="5" dirty="0">
                <a:solidFill>
                  <a:srgbClr val="D9D9D9"/>
                </a:solidFill>
                <a:latin typeface="Tahoma"/>
                <a:cs typeface="Tahoma"/>
              </a:rPr>
              <a:t>кая 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область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5999" y="0"/>
                </a:moveTo>
                <a:lnTo>
                  <a:pt x="0" y="0"/>
                </a:lnTo>
                <a:lnTo>
                  <a:pt x="0" y="6857998"/>
                </a:lnTo>
                <a:lnTo>
                  <a:pt x="9905999" y="6857998"/>
                </a:lnTo>
                <a:lnTo>
                  <a:pt x="9905999" y="0"/>
                </a:lnTo>
                <a:close/>
              </a:path>
            </a:pathLst>
          </a:custGeom>
          <a:solidFill>
            <a:srgbClr val="0F243E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2523" y="1299209"/>
            <a:ext cx="369379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ПРИВЛЕКАТЕЛЬНОСТЬ  </a:t>
            </a:r>
            <a:r>
              <a:rPr lang="ru-RU" sz="2400" spc="-5" dirty="0" smtClean="0"/>
              <a:t>МОСКОВСКОЙ</a:t>
            </a:r>
            <a:r>
              <a:rPr sz="2400" spc="-85" dirty="0" smtClean="0"/>
              <a:t> </a:t>
            </a:r>
            <a:r>
              <a:rPr sz="2400" spc="-5" dirty="0"/>
              <a:t>ОБЛАСТИ  ДЛЯ РАЗМЕЩЕНИЯ  ПРОИЗВОДСТВ</a:t>
            </a:r>
            <a:endParaRPr sz="2400" dirty="0"/>
          </a:p>
        </p:txBody>
      </p:sp>
      <p:sp>
        <p:nvSpPr>
          <p:cNvPr id="5" name="object 5"/>
          <p:cNvSpPr/>
          <p:nvPr/>
        </p:nvSpPr>
        <p:spPr>
          <a:xfrm>
            <a:off x="0" y="1406652"/>
            <a:ext cx="363220" cy="3714115"/>
          </a:xfrm>
          <a:custGeom>
            <a:avLst/>
            <a:gdLst/>
            <a:ahLst/>
            <a:cxnLst/>
            <a:rect l="l" t="t" r="r" b="b"/>
            <a:pathLst>
              <a:path w="363220" h="3714115">
                <a:moveTo>
                  <a:pt x="362712" y="0"/>
                </a:moveTo>
                <a:lnTo>
                  <a:pt x="0" y="0"/>
                </a:lnTo>
                <a:lnTo>
                  <a:pt x="0" y="3713988"/>
                </a:lnTo>
                <a:lnTo>
                  <a:pt x="362712" y="3713988"/>
                </a:lnTo>
                <a:lnTo>
                  <a:pt x="3627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08650" y="2407411"/>
            <a:ext cx="139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B8CDE4"/>
                </a:solidFill>
                <a:latin typeface="Tahoma"/>
                <a:cs typeface="Tahoma"/>
              </a:rPr>
              <a:t>А</a:t>
            </a:r>
            <a:r>
              <a:rPr sz="2400" spc="-85" dirty="0">
                <a:solidFill>
                  <a:srgbClr val="B8CDE4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B8CDE4"/>
                </a:solidFill>
                <a:latin typeface="Tahoma"/>
                <a:cs typeface="Tahoma"/>
              </a:rPr>
              <a:t>ТАКЖЕ: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968" y="3755263"/>
            <a:ext cx="1611630" cy="77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УНИКАЛЬНОЕ  РАС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ОЛОЖЕ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ИЕ</a:t>
            </a:r>
            <a:endParaRPr sz="1400" dirty="0">
              <a:latin typeface="Tahoma"/>
              <a:cs typeface="Tahoma"/>
            </a:endParaRPr>
          </a:p>
          <a:p>
            <a:pPr marL="12700" marR="32258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внутри</a:t>
            </a:r>
            <a:r>
              <a:rPr sz="10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крупнейшего  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рынка сбыта в</a:t>
            </a:r>
            <a:r>
              <a:rPr sz="105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Tahoma"/>
                <a:cs typeface="Tahoma"/>
              </a:rPr>
              <a:t>РФ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2626" y="3765550"/>
            <a:ext cx="18770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ЛИДИРУЮЩИЕ  ПОЗИЦИИ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РЕГИОНА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1190" y="5767222"/>
            <a:ext cx="145923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Высокая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динамика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развития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промышленности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регионе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5705" y="4512691"/>
            <a:ext cx="1493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Прогрессивная команда  администрации региона  Бесплатное сопровождение  проектов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5705" y="3392551"/>
            <a:ext cx="10287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67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Высокое</a:t>
            </a:r>
            <a:r>
              <a:rPr sz="9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качество  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доступность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трудовых</a:t>
            </a:r>
            <a:r>
              <a:rPr sz="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ресурсов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1166" y="5767222"/>
            <a:ext cx="13944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Возможность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взаимодействия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предприятиями</a:t>
            </a:r>
            <a:r>
              <a:rPr sz="9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региона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11190" y="3392551"/>
            <a:ext cx="1117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Вы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ка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ст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нна</a:t>
            </a:r>
            <a:r>
              <a:rPr sz="900" spc="15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транспортная</a:t>
            </a:r>
            <a:endParaRPr sz="900">
              <a:latin typeface="Tahoma"/>
              <a:cs typeface="Tahoma"/>
            </a:endParaRPr>
          </a:p>
          <a:p>
            <a:pPr marL="12700" marR="23495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логистическая  инфраструктура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1190" y="4512691"/>
            <a:ext cx="10534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ив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ка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900" dirty="0">
                <a:solidFill>
                  <a:srgbClr val="FFFFFF"/>
                </a:solidFill>
                <a:latin typeface="Tahoma"/>
                <a:cs typeface="Tahoma"/>
              </a:rPr>
              <a:t>ость 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региона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9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жизни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77171" y="0"/>
            <a:ext cx="2540" cy="528320"/>
          </a:xfrm>
          <a:custGeom>
            <a:avLst/>
            <a:gdLst/>
            <a:ahLst/>
            <a:cxnLst/>
            <a:rect l="l" t="t" r="r" b="b"/>
            <a:pathLst>
              <a:path w="2540" h="528320">
                <a:moveTo>
                  <a:pt x="2058" y="0"/>
                </a:moveTo>
                <a:lnTo>
                  <a:pt x="0" y="528320"/>
                </a:lnTo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22332" y="208534"/>
            <a:ext cx="247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BEBEBE"/>
                </a:solidFill>
                <a:latin typeface="Tahoma"/>
                <a:cs typeface="Tahoma"/>
              </a:rPr>
              <a:t>03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99146" y="215011"/>
            <a:ext cx="18611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Коммерческое</a:t>
            </a:r>
            <a:r>
              <a:rPr sz="1100" spc="-4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предложение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68908" y="3154679"/>
            <a:ext cx="323215" cy="466090"/>
            <a:chOff x="1168908" y="3154679"/>
            <a:chExt cx="323215" cy="466090"/>
          </a:xfrm>
        </p:grpSpPr>
        <p:sp>
          <p:nvSpPr>
            <p:cNvPr id="19" name="object 19"/>
            <p:cNvSpPr/>
            <p:nvPr/>
          </p:nvSpPr>
          <p:spPr>
            <a:xfrm>
              <a:off x="1168908" y="3154679"/>
              <a:ext cx="323215" cy="466090"/>
            </a:xfrm>
            <a:custGeom>
              <a:avLst/>
              <a:gdLst/>
              <a:ahLst/>
              <a:cxnLst/>
              <a:rect l="l" t="t" r="r" b="b"/>
              <a:pathLst>
                <a:path w="323215" h="466089">
                  <a:moveTo>
                    <a:pt x="192669" y="0"/>
                  </a:moveTo>
                  <a:lnTo>
                    <a:pt x="125261" y="0"/>
                  </a:lnTo>
                  <a:lnTo>
                    <a:pt x="115375" y="1284"/>
                  </a:lnTo>
                  <a:lnTo>
                    <a:pt x="76112" y="17557"/>
                  </a:lnTo>
                  <a:lnTo>
                    <a:pt x="43141" y="42963"/>
                  </a:lnTo>
                  <a:lnTo>
                    <a:pt x="17859" y="76096"/>
                  </a:lnTo>
                  <a:lnTo>
                    <a:pt x="1665" y="115551"/>
                  </a:lnTo>
                  <a:lnTo>
                    <a:pt x="0" y="128496"/>
                  </a:lnTo>
                  <a:lnTo>
                    <a:pt x="0" y="174337"/>
                  </a:lnTo>
                  <a:lnTo>
                    <a:pt x="19548" y="244019"/>
                  </a:lnTo>
                  <a:lnTo>
                    <a:pt x="71452" y="342734"/>
                  </a:lnTo>
                  <a:lnTo>
                    <a:pt x="123355" y="424854"/>
                  </a:lnTo>
                  <a:lnTo>
                    <a:pt x="146947" y="459165"/>
                  </a:lnTo>
                  <a:lnTo>
                    <a:pt x="157431" y="465487"/>
                  </a:lnTo>
                  <a:lnTo>
                    <a:pt x="163463" y="463906"/>
                  </a:lnTo>
                  <a:lnTo>
                    <a:pt x="167925" y="459165"/>
                  </a:lnTo>
                  <a:lnTo>
                    <a:pt x="179160" y="444579"/>
                  </a:lnTo>
                  <a:lnTo>
                    <a:pt x="189661" y="429663"/>
                  </a:lnTo>
                  <a:lnTo>
                    <a:pt x="159531" y="429663"/>
                  </a:lnTo>
                  <a:lnTo>
                    <a:pt x="118695" y="368706"/>
                  </a:lnTo>
                  <a:lnTo>
                    <a:pt x="84501" y="312901"/>
                  </a:lnTo>
                  <a:lnTo>
                    <a:pt x="57296" y="263184"/>
                  </a:lnTo>
                  <a:lnTo>
                    <a:pt x="37432" y="220491"/>
                  </a:lnTo>
                  <a:lnTo>
                    <a:pt x="21121" y="159925"/>
                  </a:lnTo>
                  <a:lnTo>
                    <a:pt x="28268" y="116330"/>
                  </a:lnTo>
                  <a:lnTo>
                    <a:pt x="48098" y="78195"/>
                  </a:lnTo>
                  <a:lnTo>
                    <a:pt x="78196" y="47949"/>
                  </a:lnTo>
                  <a:lnTo>
                    <a:pt x="116146" y="28021"/>
                  </a:lnTo>
                  <a:lnTo>
                    <a:pt x="159531" y="20838"/>
                  </a:lnTo>
                  <a:lnTo>
                    <a:pt x="245377" y="20838"/>
                  </a:lnTo>
                  <a:lnTo>
                    <a:pt x="241082" y="17557"/>
                  </a:lnTo>
                  <a:lnTo>
                    <a:pt x="202229" y="1284"/>
                  </a:lnTo>
                  <a:lnTo>
                    <a:pt x="192669" y="0"/>
                  </a:lnTo>
                  <a:close/>
                </a:path>
                <a:path w="323215" h="466089">
                  <a:moveTo>
                    <a:pt x="245377" y="20838"/>
                  </a:moveTo>
                  <a:lnTo>
                    <a:pt x="159531" y="20838"/>
                  </a:lnTo>
                  <a:lnTo>
                    <a:pt x="202915" y="28021"/>
                  </a:lnTo>
                  <a:lnTo>
                    <a:pt x="240864" y="47949"/>
                  </a:lnTo>
                  <a:lnTo>
                    <a:pt x="270963" y="78195"/>
                  </a:lnTo>
                  <a:lnTo>
                    <a:pt x="290795" y="116330"/>
                  </a:lnTo>
                  <a:lnTo>
                    <a:pt x="297943" y="159925"/>
                  </a:lnTo>
                  <a:lnTo>
                    <a:pt x="290894" y="195710"/>
                  </a:lnTo>
                  <a:lnTo>
                    <a:pt x="272310" y="241095"/>
                  </a:lnTo>
                  <a:lnTo>
                    <a:pt x="246037" y="291632"/>
                  </a:lnTo>
                  <a:lnTo>
                    <a:pt x="215919" y="342872"/>
                  </a:lnTo>
                  <a:lnTo>
                    <a:pt x="185802" y="390365"/>
                  </a:lnTo>
                  <a:lnTo>
                    <a:pt x="159531" y="429663"/>
                  </a:lnTo>
                  <a:lnTo>
                    <a:pt x="189661" y="429663"/>
                  </a:lnTo>
                  <a:lnTo>
                    <a:pt x="232517" y="365717"/>
                  </a:lnTo>
                  <a:lnTo>
                    <a:pt x="264662" y="312204"/>
                  </a:lnTo>
                  <a:lnTo>
                    <a:pt x="293800" y="256480"/>
                  </a:lnTo>
                  <a:lnTo>
                    <a:pt x="314941" y="203926"/>
                  </a:lnTo>
                  <a:lnTo>
                    <a:pt x="323097" y="159925"/>
                  </a:lnTo>
                  <a:lnTo>
                    <a:pt x="317098" y="115551"/>
                  </a:lnTo>
                  <a:lnTo>
                    <a:pt x="300263" y="76096"/>
                  </a:lnTo>
                  <a:lnTo>
                    <a:pt x="274342" y="42963"/>
                  </a:lnTo>
                  <a:lnTo>
                    <a:pt x="245377" y="20838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32168" y="3208180"/>
              <a:ext cx="194305" cy="1892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040380" y="2993911"/>
            <a:ext cx="731138" cy="637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22620" y="5319064"/>
            <a:ext cx="330835" cy="327025"/>
          </a:xfrm>
          <a:custGeom>
            <a:avLst/>
            <a:gdLst/>
            <a:ahLst/>
            <a:cxnLst/>
            <a:rect l="l" t="t" r="r" b="b"/>
            <a:pathLst>
              <a:path w="330835" h="327025">
                <a:moveTo>
                  <a:pt x="42748" y="242900"/>
                </a:moveTo>
                <a:lnTo>
                  <a:pt x="36918" y="237070"/>
                </a:lnTo>
                <a:lnTo>
                  <a:pt x="23317" y="237070"/>
                </a:lnTo>
                <a:lnTo>
                  <a:pt x="17475" y="242900"/>
                </a:lnTo>
                <a:lnTo>
                  <a:pt x="17475" y="320624"/>
                </a:lnTo>
                <a:lnTo>
                  <a:pt x="23317" y="326453"/>
                </a:lnTo>
                <a:lnTo>
                  <a:pt x="36918" y="326453"/>
                </a:lnTo>
                <a:lnTo>
                  <a:pt x="42748" y="320624"/>
                </a:lnTo>
                <a:lnTo>
                  <a:pt x="42748" y="242900"/>
                </a:lnTo>
                <a:close/>
              </a:path>
              <a:path w="330835" h="327025">
                <a:moveTo>
                  <a:pt x="130213" y="169049"/>
                </a:moveTo>
                <a:lnTo>
                  <a:pt x="124383" y="163220"/>
                </a:lnTo>
                <a:lnTo>
                  <a:pt x="110769" y="163220"/>
                </a:lnTo>
                <a:lnTo>
                  <a:pt x="104940" y="169049"/>
                </a:lnTo>
                <a:lnTo>
                  <a:pt x="104940" y="320624"/>
                </a:lnTo>
                <a:lnTo>
                  <a:pt x="110769" y="326453"/>
                </a:lnTo>
                <a:lnTo>
                  <a:pt x="124383" y="326453"/>
                </a:lnTo>
                <a:lnTo>
                  <a:pt x="130213" y="320624"/>
                </a:lnTo>
                <a:lnTo>
                  <a:pt x="130213" y="169049"/>
                </a:lnTo>
                <a:close/>
              </a:path>
              <a:path w="330835" h="327025">
                <a:moveTo>
                  <a:pt x="217678" y="205981"/>
                </a:moveTo>
                <a:lnTo>
                  <a:pt x="211848" y="200152"/>
                </a:lnTo>
                <a:lnTo>
                  <a:pt x="198234" y="200152"/>
                </a:lnTo>
                <a:lnTo>
                  <a:pt x="192417" y="205981"/>
                </a:lnTo>
                <a:lnTo>
                  <a:pt x="192417" y="320624"/>
                </a:lnTo>
                <a:lnTo>
                  <a:pt x="198234" y="326453"/>
                </a:lnTo>
                <a:lnTo>
                  <a:pt x="211848" y="326453"/>
                </a:lnTo>
                <a:lnTo>
                  <a:pt x="217678" y="320624"/>
                </a:lnTo>
                <a:lnTo>
                  <a:pt x="217678" y="205981"/>
                </a:lnTo>
                <a:close/>
              </a:path>
              <a:path w="330835" h="327025">
                <a:moveTo>
                  <a:pt x="318744" y="93268"/>
                </a:moveTo>
                <a:lnTo>
                  <a:pt x="312915" y="87439"/>
                </a:lnTo>
                <a:lnTo>
                  <a:pt x="299313" y="87439"/>
                </a:lnTo>
                <a:lnTo>
                  <a:pt x="293484" y="93268"/>
                </a:lnTo>
                <a:lnTo>
                  <a:pt x="293484" y="320624"/>
                </a:lnTo>
                <a:lnTo>
                  <a:pt x="299313" y="326453"/>
                </a:lnTo>
                <a:lnTo>
                  <a:pt x="312915" y="326453"/>
                </a:lnTo>
                <a:lnTo>
                  <a:pt x="318744" y="320624"/>
                </a:lnTo>
                <a:lnTo>
                  <a:pt x="318744" y="93268"/>
                </a:lnTo>
                <a:close/>
              </a:path>
              <a:path w="330835" h="327025">
                <a:moveTo>
                  <a:pt x="330415" y="9715"/>
                </a:moveTo>
                <a:lnTo>
                  <a:pt x="328460" y="7772"/>
                </a:lnTo>
                <a:lnTo>
                  <a:pt x="328460" y="3886"/>
                </a:lnTo>
                <a:lnTo>
                  <a:pt x="326517" y="1943"/>
                </a:lnTo>
                <a:lnTo>
                  <a:pt x="324573" y="1943"/>
                </a:lnTo>
                <a:lnTo>
                  <a:pt x="322630" y="0"/>
                </a:lnTo>
                <a:lnTo>
                  <a:pt x="274040" y="0"/>
                </a:lnTo>
                <a:lnTo>
                  <a:pt x="268211" y="5829"/>
                </a:lnTo>
                <a:lnTo>
                  <a:pt x="268211" y="19431"/>
                </a:lnTo>
                <a:lnTo>
                  <a:pt x="274040" y="25260"/>
                </a:lnTo>
                <a:lnTo>
                  <a:pt x="289585" y="25260"/>
                </a:lnTo>
                <a:lnTo>
                  <a:pt x="184632" y="145732"/>
                </a:lnTo>
                <a:lnTo>
                  <a:pt x="158127" y="122415"/>
                </a:lnTo>
                <a:lnTo>
                  <a:pt x="136042" y="102984"/>
                </a:lnTo>
                <a:lnTo>
                  <a:pt x="128181" y="98615"/>
                </a:lnTo>
                <a:lnTo>
                  <a:pt x="119761" y="97155"/>
                </a:lnTo>
                <a:lnTo>
                  <a:pt x="111721" y="98615"/>
                </a:lnTo>
                <a:lnTo>
                  <a:pt x="104940" y="102984"/>
                </a:lnTo>
                <a:lnTo>
                  <a:pt x="1930" y="196265"/>
                </a:lnTo>
                <a:lnTo>
                  <a:pt x="0" y="199161"/>
                </a:lnTo>
                <a:lnTo>
                  <a:pt x="0" y="213753"/>
                </a:lnTo>
                <a:lnTo>
                  <a:pt x="5816" y="219583"/>
                </a:lnTo>
                <a:lnTo>
                  <a:pt x="13589" y="219583"/>
                </a:lnTo>
                <a:lnTo>
                  <a:pt x="19418" y="215696"/>
                </a:lnTo>
                <a:lnTo>
                  <a:pt x="120497" y="122415"/>
                </a:lnTo>
                <a:lnTo>
                  <a:pt x="171030" y="165163"/>
                </a:lnTo>
                <a:lnTo>
                  <a:pt x="178892" y="169506"/>
                </a:lnTo>
                <a:lnTo>
                  <a:pt x="187312" y="170751"/>
                </a:lnTo>
                <a:lnTo>
                  <a:pt x="195351" y="168719"/>
                </a:lnTo>
                <a:lnTo>
                  <a:pt x="202133" y="163220"/>
                </a:lnTo>
                <a:lnTo>
                  <a:pt x="217322" y="145732"/>
                </a:lnTo>
                <a:lnTo>
                  <a:pt x="305142" y="44691"/>
                </a:lnTo>
                <a:lnTo>
                  <a:pt x="305142" y="56349"/>
                </a:lnTo>
                <a:lnTo>
                  <a:pt x="310972" y="62179"/>
                </a:lnTo>
                <a:lnTo>
                  <a:pt x="324573" y="62179"/>
                </a:lnTo>
                <a:lnTo>
                  <a:pt x="330415" y="56349"/>
                </a:lnTo>
                <a:lnTo>
                  <a:pt x="330415" y="44691"/>
                </a:lnTo>
                <a:lnTo>
                  <a:pt x="330415" y="971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60466" y="5227472"/>
            <a:ext cx="298877" cy="411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3044759" y="4799425"/>
            <a:ext cx="316865" cy="468630"/>
            <a:chOff x="3044759" y="4799425"/>
            <a:chExt cx="316865" cy="468630"/>
          </a:xfrm>
        </p:grpSpPr>
        <p:sp>
          <p:nvSpPr>
            <p:cNvPr id="25" name="object 25"/>
            <p:cNvSpPr/>
            <p:nvPr/>
          </p:nvSpPr>
          <p:spPr>
            <a:xfrm>
              <a:off x="3044748" y="4799431"/>
              <a:ext cx="316865" cy="468630"/>
            </a:xfrm>
            <a:custGeom>
              <a:avLst/>
              <a:gdLst/>
              <a:ahLst/>
              <a:cxnLst/>
              <a:rect l="l" t="t" r="r" b="b"/>
              <a:pathLst>
                <a:path w="316864" h="468629">
                  <a:moveTo>
                    <a:pt x="316357" y="124206"/>
                  </a:moveTo>
                  <a:lnTo>
                    <a:pt x="313842" y="117754"/>
                  </a:lnTo>
                  <a:lnTo>
                    <a:pt x="297192" y="99656"/>
                  </a:lnTo>
                  <a:lnTo>
                    <a:pt x="297192" y="127927"/>
                  </a:lnTo>
                  <a:lnTo>
                    <a:pt x="297192" y="449072"/>
                  </a:lnTo>
                  <a:lnTo>
                    <a:pt x="19177" y="449072"/>
                  </a:lnTo>
                  <a:lnTo>
                    <a:pt x="19177" y="19100"/>
                  </a:lnTo>
                  <a:lnTo>
                    <a:pt x="197078" y="19100"/>
                  </a:lnTo>
                  <a:lnTo>
                    <a:pt x="297192" y="127927"/>
                  </a:lnTo>
                  <a:lnTo>
                    <a:pt x="297192" y="99656"/>
                  </a:lnTo>
                  <a:lnTo>
                    <a:pt x="223113" y="19100"/>
                  </a:lnTo>
                  <a:lnTo>
                    <a:pt x="220268" y="16014"/>
                  </a:lnTo>
                  <a:lnTo>
                    <a:pt x="214325" y="9550"/>
                  </a:lnTo>
                  <a:lnTo>
                    <a:pt x="208394" y="3098"/>
                  </a:lnTo>
                  <a:lnTo>
                    <a:pt x="201320" y="0"/>
                  </a:lnTo>
                  <a:lnTo>
                    <a:pt x="9588" y="0"/>
                  </a:lnTo>
                  <a:lnTo>
                    <a:pt x="0" y="9550"/>
                  </a:lnTo>
                  <a:lnTo>
                    <a:pt x="0" y="458635"/>
                  </a:lnTo>
                  <a:lnTo>
                    <a:pt x="9588" y="468185"/>
                  </a:lnTo>
                  <a:lnTo>
                    <a:pt x="306781" y="468185"/>
                  </a:lnTo>
                  <a:lnTo>
                    <a:pt x="316357" y="458635"/>
                  </a:lnTo>
                  <a:lnTo>
                    <a:pt x="316357" y="449072"/>
                  </a:lnTo>
                  <a:lnTo>
                    <a:pt x="316357" y="130670"/>
                  </a:lnTo>
                  <a:lnTo>
                    <a:pt x="316357" y="12420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36500" y="4802521"/>
              <a:ext cx="122091" cy="1306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07067" y="4971427"/>
              <a:ext cx="191770" cy="172085"/>
            </a:xfrm>
            <a:custGeom>
              <a:avLst/>
              <a:gdLst/>
              <a:ahLst/>
              <a:cxnLst/>
              <a:rect l="l" t="t" r="r" b="b"/>
              <a:pathLst>
                <a:path w="191770" h="172085">
                  <a:moveTo>
                    <a:pt x="191731" y="152869"/>
                  </a:moveTo>
                  <a:lnTo>
                    <a:pt x="0" y="152869"/>
                  </a:lnTo>
                  <a:lnTo>
                    <a:pt x="0" y="171983"/>
                  </a:lnTo>
                  <a:lnTo>
                    <a:pt x="191731" y="171983"/>
                  </a:lnTo>
                  <a:lnTo>
                    <a:pt x="191731" y="152869"/>
                  </a:lnTo>
                  <a:close/>
                </a:path>
                <a:path w="191770" h="172085">
                  <a:moveTo>
                    <a:pt x="191731" y="105092"/>
                  </a:moveTo>
                  <a:lnTo>
                    <a:pt x="0" y="105092"/>
                  </a:lnTo>
                  <a:lnTo>
                    <a:pt x="0" y="124206"/>
                  </a:lnTo>
                  <a:lnTo>
                    <a:pt x="191731" y="124206"/>
                  </a:lnTo>
                  <a:lnTo>
                    <a:pt x="191731" y="105092"/>
                  </a:lnTo>
                  <a:close/>
                </a:path>
                <a:path w="191770" h="172085">
                  <a:moveTo>
                    <a:pt x="191731" y="52539"/>
                  </a:moveTo>
                  <a:lnTo>
                    <a:pt x="0" y="52539"/>
                  </a:lnTo>
                  <a:lnTo>
                    <a:pt x="0" y="71653"/>
                  </a:lnTo>
                  <a:lnTo>
                    <a:pt x="191731" y="71653"/>
                  </a:lnTo>
                  <a:lnTo>
                    <a:pt x="191731" y="52539"/>
                  </a:lnTo>
                  <a:close/>
                </a:path>
                <a:path w="191770" h="172085">
                  <a:moveTo>
                    <a:pt x="191731" y="0"/>
                  </a:moveTo>
                  <a:lnTo>
                    <a:pt x="0" y="0"/>
                  </a:lnTo>
                  <a:lnTo>
                    <a:pt x="0" y="19100"/>
                  </a:lnTo>
                  <a:lnTo>
                    <a:pt x="191731" y="19100"/>
                  </a:lnTo>
                  <a:lnTo>
                    <a:pt x="19173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1090345" y="4786160"/>
            <a:ext cx="446405" cy="470534"/>
          </a:xfrm>
          <a:custGeom>
            <a:avLst/>
            <a:gdLst/>
            <a:ahLst/>
            <a:cxnLst/>
            <a:rect l="l" t="t" r="r" b="b"/>
            <a:pathLst>
              <a:path w="446405" h="470535">
                <a:moveTo>
                  <a:pt x="445960" y="116738"/>
                </a:moveTo>
                <a:lnTo>
                  <a:pt x="445871" y="107302"/>
                </a:lnTo>
                <a:lnTo>
                  <a:pt x="416648" y="92748"/>
                </a:lnTo>
                <a:lnTo>
                  <a:pt x="416648" y="116738"/>
                </a:lnTo>
                <a:lnTo>
                  <a:pt x="225679" y="207124"/>
                </a:lnTo>
                <a:lnTo>
                  <a:pt x="51333" y="126644"/>
                </a:lnTo>
                <a:lnTo>
                  <a:pt x="29908" y="116751"/>
                </a:lnTo>
                <a:lnTo>
                  <a:pt x="49428" y="107264"/>
                </a:lnTo>
                <a:lnTo>
                  <a:pt x="225666" y="21615"/>
                </a:lnTo>
                <a:lnTo>
                  <a:pt x="416648" y="116738"/>
                </a:lnTo>
                <a:lnTo>
                  <a:pt x="416648" y="92748"/>
                </a:lnTo>
                <a:lnTo>
                  <a:pt x="269087" y="19240"/>
                </a:lnTo>
                <a:lnTo>
                  <a:pt x="230543" y="38"/>
                </a:lnTo>
                <a:lnTo>
                  <a:pt x="220992" y="0"/>
                </a:lnTo>
                <a:lnTo>
                  <a:pt x="279" y="107264"/>
                </a:lnTo>
                <a:lnTo>
                  <a:pt x="190" y="116738"/>
                </a:lnTo>
                <a:lnTo>
                  <a:pt x="292" y="126733"/>
                </a:lnTo>
                <a:lnTo>
                  <a:pt x="221195" y="228727"/>
                </a:lnTo>
                <a:lnTo>
                  <a:pt x="230339" y="228663"/>
                </a:lnTo>
                <a:lnTo>
                  <a:pt x="271310" y="209283"/>
                </a:lnTo>
                <a:lnTo>
                  <a:pt x="445782" y="126733"/>
                </a:lnTo>
                <a:lnTo>
                  <a:pt x="445858" y="126593"/>
                </a:lnTo>
                <a:lnTo>
                  <a:pt x="445960" y="116738"/>
                </a:lnTo>
                <a:close/>
              </a:path>
              <a:path w="446405" h="470535">
                <a:moveTo>
                  <a:pt x="446049" y="343560"/>
                </a:moveTo>
                <a:lnTo>
                  <a:pt x="354520" y="297980"/>
                </a:lnTo>
                <a:lnTo>
                  <a:pt x="348043" y="300113"/>
                </a:lnTo>
                <a:lnTo>
                  <a:pt x="342734" y="310730"/>
                </a:lnTo>
                <a:lnTo>
                  <a:pt x="344881" y="317169"/>
                </a:lnTo>
                <a:lnTo>
                  <a:pt x="417144" y="353161"/>
                </a:lnTo>
                <a:lnTo>
                  <a:pt x="225666" y="448538"/>
                </a:lnTo>
                <a:lnTo>
                  <a:pt x="49631" y="362991"/>
                </a:lnTo>
                <a:lnTo>
                  <a:pt x="30492" y="353682"/>
                </a:lnTo>
                <a:lnTo>
                  <a:pt x="53835" y="343509"/>
                </a:lnTo>
                <a:lnTo>
                  <a:pt x="100799" y="323049"/>
                </a:lnTo>
                <a:lnTo>
                  <a:pt x="103276" y="316712"/>
                </a:lnTo>
                <a:lnTo>
                  <a:pt x="98513" y="305854"/>
                </a:lnTo>
                <a:lnTo>
                  <a:pt x="92151" y="303377"/>
                </a:lnTo>
                <a:lnTo>
                  <a:pt x="495" y="343319"/>
                </a:lnTo>
                <a:lnTo>
                  <a:pt x="88" y="362800"/>
                </a:lnTo>
                <a:lnTo>
                  <a:pt x="220992" y="470154"/>
                </a:lnTo>
                <a:lnTo>
                  <a:pt x="230543" y="470103"/>
                </a:lnTo>
                <a:lnTo>
                  <a:pt x="269087" y="450900"/>
                </a:lnTo>
                <a:lnTo>
                  <a:pt x="446049" y="362762"/>
                </a:lnTo>
                <a:lnTo>
                  <a:pt x="446049" y="343560"/>
                </a:lnTo>
                <a:close/>
              </a:path>
              <a:path w="446405" h="470535">
                <a:moveTo>
                  <a:pt x="446049" y="225475"/>
                </a:moveTo>
                <a:lnTo>
                  <a:pt x="445871" y="225386"/>
                </a:lnTo>
                <a:lnTo>
                  <a:pt x="354520" y="179882"/>
                </a:lnTo>
                <a:lnTo>
                  <a:pt x="348043" y="182041"/>
                </a:lnTo>
                <a:lnTo>
                  <a:pt x="342734" y="192633"/>
                </a:lnTo>
                <a:lnTo>
                  <a:pt x="344881" y="199085"/>
                </a:lnTo>
                <a:lnTo>
                  <a:pt x="416648" y="234835"/>
                </a:lnTo>
                <a:lnTo>
                  <a:pt x="225666" y="325196"/>
                </a:lnTo>
                <a:lnTo>
                  <a:pt x="51257" y="244678"/>
                </a:lnTo>
                <a:lnTo>
                  <a:pt x="29654" y="234708"/>
                </a:lnTo>
                <a:lnTo>
                  <a:pt x="48475" y="225336"/>
                </a:lnTo>
                <a:lnTo>
                  <a:pt x="101168" y="199085"/>
                </a:lnTo>
                <a:lnTo>
                  <a:pt x="103327" y="192633"/>
                </a:lnTo>
                <a:lnTo>
                  <a:pt x="97993" y="182041"/>
                </a:lnTo>
                <a:lnTo>
                  <a:pt x="91528" y="179882"/>
                </a:lnTo>
                <a:lnTo>
                  <a:pt x="0" y="225475"/>
                </a:lnTo>
                <a:lnTo>
                  <a:pt x="292" y="244805"/>
                </a:lnTo>
                <a:lnTo>
                  <a:pt x="221195" y="346798"/>
                </a:lnTo>
                <a:lnTo>
                  <a:pt x="230339" y="346748"/>
                </a:lnTo>
                <a:lnTo>
                  <a:pt x="271322" y="327355"/>
                </a:lnTo>
                <a:lnTo>
                  <a:pt x="445782" y="244805"/>
                </a:lnTo>
                <a:lnTo>
                  <a:pt x="445858" y="244678"/>
                </a:lnTo>
                <a:lnTo>
                  <a:pt x="446049" y="22547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8894" y="3060425"/>
            <a:ext cx="249362" cy="297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24500" y="3008673"/>
            <a:ext cx="246783" cy="3434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3873" y="4196940"/>
            <a:ext cx="476997" cy="2497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43063" y="4199102"/>
            <a:ext cx="260350" cy="248285"/>
          </a:xfrm>
          <a:custGeom>
            <a:avLst/>
            <a:gdLst/>
            <a:ahLst/>
            <a:cxnLst/>
            <a:rect l="l" t="t" r="r" b="b"/>
            <a:pathLst>
              <a:path w="260350" h="248285">
                <a:moveTo>
                  <a:pt x="191033" y="169367"/>
                </a:moveTo>
                <a:lnTo>
                  <a:pt x="169113" y="169367"/>
                </a:lnTo>
                <a:lnTo>
                  <a:pt x="169113" y="106705"/>
                </a:lnTo>
                <a:lnTo>
                  <a:pt x="169113" y="100431"/>
                </a:lnTo>
                <a:lnTo>
                  <a:pt x="162852" y="94170"/>
                </a:lnTo>
                <a:lnTo>
                  <a:pt x="156591" y="94170"/>
                </a:lnTo>
                <a:lnTo>
                  <a:pt x="156591" y="106705"/>
                </a:lnTo>
                <a:lnTo>
                  <a:pt x="156591" y="169367"/>
                </a:lnTo>
                <a:lnTo>
                  <a:pt x="103339" y="169367"/>
                </a:lnTo>
                <a:lnTo>
                  <a:pt x="103339" y="106705"/>
                </a:lnTo>
                <a:lnTo>
                  <a:pt x="156591" y="106705"/>
                </a:lnTo>
                <a:lnTo>
                  <a:pt x="156591" y="94170"/>
                </a:lnTo>
                <a:lnTo>
                  <a:pt x="97091" y="94170"/>
                </a:lnTo>
                <a:lnTo>
                  <a:pt x="90817" y="100431"/>
                </a:lnTo>
                <a:lnTo>
                  <a:pt x="90817" y="169367"/>
                </a:lnTo>
                <a:lnTo>
                  <a:pt x="72021" y="169367"/>
                </a:lnTo>
                <a:lnTo>
                  <a:pt x="72021" y="181902"/>
                </a:lnTo>
                <a:lnTo>
                  <a:pt x="78295" y="181902"/>
                </a:lnTo>
                <a:lnTo>
                  <a:pt x="78295" y="210096"/>
                </a:lnTo>
                <a:lnTo>
                  <a:pt x="90817" y="210096"/>
                </a:lnTo>
                <a:lnTo>
                  <a:pt x="90817" y="181902"/>
                </a:lnTo>
                <a:lnTo>
                  <a:pt x="97091" y="181902"/>
                </a:lnTo>
                <a:lnTo>
                  <a:pt x="100215" y="181902"/>
                </a:lnTo>
                <a:lnTo>
                  <a:pt x="100215" y="210096"/>
                </a:lnTo>
                <a:lnTo>
                  <a:pt x="112737" y="210096"/>
                </a:lnTo>
                <a:lnTo>
                  <a:pt x="112737" y="181902"/>
                </a:lnTo>
                <a:lnTo>
                  <a:pt x="125272" y="181902"/>
                </a:lnTo>
                <a:lnTo>
                  <a:pt x="125272" y="210096"/>
                </a:lnTo>
                <a:lnTo>
                  <a:pt x="137795" y="210096"/>
                </a:lnTo>
                <a:lnTo>
                  <a:pt x="137795" y="181902"/>
                </a:lnTo>
                <a:lnTo>
                  <a:pt x="147193" y="181902"/>
                </a:lnTo>
                <a:lnTo>
                  <a:pt x="147193" y="210096"/>
                </a:lnTo>
                <a:lnTo>
                  <a:pt x="159715" y="210096"/>
                </a:lnTo>
                <a:lnTo>
                  <a:pt x="159715" y="181902"/>
                </a:lnTo>
                <a:lnTo>
                  <a:pt x="162852" y="181902"/>
                </a:lnTo>
                <a:lnTo>
                  <a:pt x="172250" y="181902"/>
                </a:lnTo>
                <a:lnTo>
                  <a:pt x="172250" y="210096"/>
                </a:lnTo>
                <a:lnTo>
                  <a:pt x="184772" y="210096"/>
                </a:lnTo>
                <a:lnTo>
                  <a:pt x="184772" y="181902"/>
                </a:lnTo>
                <a:lnTo>
                  <a:pt x="191033" y="181902"/>
                </a:lnTo>
                <a:lnTo>
                  <a:pt x="191033" y="169367"/>
                </a:lnTo>
                <a:close/>
              </a:path>
              <a:path w="260350" h="248285">
                <a:moveTo>
                  <a:pt x="259943" y="69100"/>
                </a:moveTo>
                <a:lnTo>
                  <a:pt x="256794" y="65989"/>
                </a:lnTo>
                <a:lnTo>
                  <a:pt x="257429" y="64084"/>
                </a:lnTo>
                <a:lnTo>
                  <a:pt x="255778" y="62839"/>
                </a:lnTo>
                <a:lnTo>
                  <a:pt x="247408" y="56565"/>
                </a:lnTo>
                <a:lnTo>
                  <a:pt x="247408" y="75361"/>
                </a:lnTo>
                <a:lnTo>
                  <a:pt x="247408" y="235165"/>
                </a:lnTo>
                <a:lnTo>
                  <a:pt x="12522" y="235165"/>
                </a:lnTo>
                <a:lnTo>
                  <a:pt x="12522" y="75361"/>
                </a:lnTo>
                <a:lnTo>
                  <a:pt x="247408" y="75361"/>
                </a:lnTo>
                <a:lnTo>
                  <a:pt x="247408" y="56565"/>
                </a:lnTo>
                <a:lnTo>
                  <a:pt x="234899" y="47180"/>
                </a:lnTo>
                <a:lnTo>
                  <a:pt x="234899" y="62839"/>
                </a:lnTo>
                <a:lnTo>
                  <a:pt x="25044" y="62839"/>
                </a:lnTo>
                <a:lnTo>
                  <a:pt x="96037" y="9563"/>
                </a:lnTo>
                <a:lnTo>
                  <a:pt x="163893" y="9563"/>
                </a:lnTo>
                <a:lnTo>
                  <a:pt x="234899" y="62839"/>
                </a:lnTo>
                <a:lnTo>
                  <a:pt x="234899" y="47180"/>
                </a:lnTo>
                <a:lnTo>
                  <a:pt x="214007" y="31496"/>
                </a:lnTo>
                <a:lnTo>
                  <a:pt x="216103" y="31496"/>
                </a:lnTo>
                <a:lnTo>
                  <a:pt x="216103" y="0"/>
                </a:lnTo>
                <a:lnTo>
                  <a:pt x="203568" y="0"/>
                </a:lnTo>
                <a:lnTo>
                  <a:pt x="203568" y="23660"/>
                </a:lnTo>
                <a:lnTo>
                  <a:pt x="184785" y="9563"/>
                </a:lnTo>
                <a:lnTo>
                  <a:pt x="183108" y="8305"/>
                </a:lnTo>
                <a:lnTo>
                  <a:pt x="172034" y="0"/>
                </a:lnTo>
                <a:lnTo>
                  <a:pt x="87909" y="0"/>
                </a:lnTo>
                <a:lnTo>
                  <a:pt x="2501" y="64084"/>
                </a:lnTo>
                <a:lnTo>
                  <a:pt x="3124" y="65976"/>
                </a:lnTo>
                <a:lnTo>
                  <a:pt x="0" y="69100"/>
                </a:lnTo>
                <a:lnTo>
                  <a:pt x="0" y="241439"/>
                </a:lnTo>
                <a:lnTo>
                  <a:pt x="6261" y="247700"/>
                </a:lnTo>
                <a:lnTo>
                  <a:pt x="253669" y="247700"/>
                </a:lnTo>
                <a:lnTo>
                  <a:pt x="259943" y="241439"/>
                </a:lnTo>
                <a:lnTo>
                  <a:pt x="259943" y="235165"/>
                </a:lnTo>
                <a:lnTo>
                  <a:pt x="259943" y="75361"/>
                </a:lnTo>
                <a:lnTo>
                  <a:pt x="259943" y="69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59968" y="5502655"/>
            <a:ext cx="16649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Широкий </a:t>
            </a: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выбор</a:t>
            </a:r>
            <a:r>
              <a:rPr sz="10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площадок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1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0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размещения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производств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22626" y="5502655"/>
            <a:ext cx="131826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Льготный</a:t>
            </a:r>
            <a:r>
              <a:rPr sz="105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налоговый  и таможенный  режим в</a:t>
            </a:r>
            <a:r>
              <a:rPr sz="10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ОЭЗ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65" y="-29935"/>
            <a:ext cx="8327376" cy="6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4502150" cy="6858000"/>
            <a:chOff x="0" y="0"/>
            <a:chExt cx="4502150" cy="6858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4502150" cy="6858000"/>
            </a:xfrm>
            <a:custGeom>
              <a:avLst/>
              <a:gdLst/>
              <a:ahLst/>
              <a:cxnLst/>
              <a:rect l="l" t="t" r="r" b="b"/>
              <a:pathLst>
                <a:path w="4502150" h="6858000">
                  <a:moveTo>
                    <a:pt x="450189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501896" y="6858000"/>
                  </a:lnTo>
                  <a:lnTo>
                    <a:pt x="4501896" y="0"/>
                  </a:lnTo>
                  <a:close/>
                </a:path>
              </a:pathLst>
            </a:custGeom>
            <a:solidFill>
              <a:srgbClr val="0F243E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26948"/>
              <a:ext cx="276225" cy="3909060"/>
            </a:xfrm>
            <a:custGeom>
              <a:avLst/>
              <a:gdLst/>
              <a:ahLst/>
              <a:cxnLst/>
              <a:rect l="l" t="t" r="r" b="b"/>
              <a:pathLst>
                <a:path w="276225" h="3909060">
                  <a:moveTo>
                    <a:pt x="275844" y="0"/>
                  </a:moveTo>
                  <a:lnTo>
                    <a:pt x="0" y="0"/>
                  </a:lnTo>
                  <a:lnTo>
                    <a:pt x="0" y="3909059"/>
                  </a:lnTo>
                  <a:lnTo>
                    <a:pt x="275844" y="3909059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6290" y="607898"/>
            <a:ext cx="34524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ПР</a:t>
            </a:r>
            <a:r>
              <a:rPr sz="3200" spc="-15" dirty="0"/>
              <a:t>Е</a:t>
            </a:r>
            <a:r>
              <a:rPr sz="3200" spc="-5" dirty="0"/>
              <a:t>ДЛАГАЕ</a:t>
            </a:r>
            <a:r>
              <a:rPr sz="3200" spc="-15" dirty="0"/>
              <a:t>М</a:t>
            </a:r>
            <a:r>
              <a:rPr sz="3200" dirty="0"/>
              <a:t>АЯ  </a:t>
            </a:r>
            <a:r>
              <a:rPr sz="3200" spc="-5" dirty="0"/>
              <a:t>ЛОКАЦИЯ</a:t>
            </a:r>
            <a:endParaRPr sz="3200"/>
          </a:p>
        </p:txBody>
      </p:sp>
      <p:sp>
        <p:nvSpPr>
          <p:cNvPr id="17" name="object 17"/>
          <p:cNvSpPr txBox="1"/>
          <p:nvPr/>
        </p:nvSpPr>
        <p:spPr>
          <a:xfrm>
            <a:off x="9522332" y="208534"/>
            <a:ext cx="2476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 smtClean="0">
                <a:solidFill>
                  <a:srgbClr val="BEBEBE"/>
                </a:solidFill>
                <a:latin typeface="Tahoma"/>
                <a:cs typeface="Tahoma"/>
              </a:rPr>
              <a:t>0</a:t>
            </a:r>
            <a:r>
              <a:rPr lang="en-US" sz="1600" spc="-5" dirty="0" smtClean="0">
                <a:solidFill>
                  <a:srgbClr val="BEBEBE"/>
                </a:solidFill>
                <a:latin typeface="Tahoma"/>
                <a:cs typeface="Tahoma"/>
              </a:rPr>
              <a:t>4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99146" y="215011"/>
            <a:ext cx="18611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Коммерческое</a:t>
            </a:r>
            <a:r>
              <a:rPr sz="1100" spc="-4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предложение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2198" y="1675138"/>
            <a:ext cx="2646680" cy="8348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30" dirty="0" err="1" smtClean="0">
                <a:solidFill>
                  <a:srgbClr val="FFFFFF"/>
                </a:solidFill>
                <a:latin typeface="Tahoma"/>
                <a:cs typeface="Tahoma"/>
              </a:rPr>
              <a:t>Индустриальны</a:t>
            </a:r>
            <a:r>
              <a:rPr lang="ru-RU" sz="1450" i="1" spc="-30" dirty="0" smtClean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450" i="1" spc="-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i="1" spc="-30" dirty="0" err="1" smtClean="0">
                <a:solidFill>
                  <a:srgbClr val="FFFFFF"/>
                </a:solidFill>
                <a:latin typeface="Tahoma"/>
                <a:cs typeface="Tahoma"/>
              </a:rPr>
              <a:t>парк</a:t>
            </a:r>
            <a:endParaRPr sz="1450" dirty="0" smtClean="0">
              <a:latin typeface="Tahoma"/>
              <a:cs typeface="Tahoma"/>
            </a:endParaRPr>
          </a:p>
          <a:p>
            <a:pPr marL="598170">
              <a:lnSpc>
                <a:spcPct val="100000"/>
              </a:lnSpc>
              <a:spcBef>
                <a:spcPts val="1455"/>
              </a:spcBef>
            </a:pPr>
            <a:r>
              <a:rPr sz="1050" b="1" dirty="0" smtClean="0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r>
              <a:rPr sz="1050" b="1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dirty="0" smtClean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lang="ru-RU" sz="1050" b="1" dirty="0" smtClean="0">
                <a:solidFill>
                  <a:srgbClr val="FFFFFF"/>
                </a:solidFill>
                <a:latin typeface="Tahoma"/>
                <a:cs typeface="Tahoma"/>
              </a:rPr>
              <a:t>ОБОЛЕНСКИЙ</a:t>
            </a:r>
            <a:r>
              <a:rPr sz="1050" b="1" dirty="0" smtClean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sz="1050" dirty="0" smtClean="0">
              <a:latin typeface="Tahoma"/>
              <a:cs typeface="Tahoma"/>
            </a:endParaRPr>
          </a:p>
          <a:p>
            <a:pPr marL="846455">
              <a:lnSpc>
                <a:spcPct val="100000"/>
              </a:lnSpc>
              <a:spcBef>
                <a:spcPts val="750"/>
              </a:spcBef>
            </a:pPr>
            <a:endParaRPr sz="9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82559" y="4761357"/>
            <a:ext cx="6070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Ту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ль</a:t>
            </a:r>
            <a:r>
              <a:rPr sz="1100" spc="-10" dirty="0">
                <a:solidFill>
                  <a:srgbClr val="D9D9D9"/>
                </a:solidFill>
                <a:latin typeface="Tahoma"/>
                <a:cs typeface="Tahoma"/>
              </a:rPr>
              <a:t>с</a:t>
            </a:r>
            <a:r>
              <a:rPr sz="1100" spc="5" dirty="0">
                <a:solidFill>
                  <a:srgbClr val="D9D9D9"/>
                </a:solidFill>
                <a:latin typeface="Tahoma"/>
                <a:cs typeface="Tahoma"/>
              </a:rPr>
              <a:t>кая 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область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81525" y="5977839"/>
            <a:ext cx="62039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D9D9D9"/>
                </a:solidFill>
                <a:latin typeface="Tahoma"/>
                <a:cs typeface="Tahoma"/>
              </a:rPr>
              <a:t>Бр</a:t>
            </a:r>
            <a:r>
              <a:rPr sz="1100" spc="10" dirty="0">
                <a:solidFill>
                  <a:srgbClr val="D9D9D9"/>
                </a:solidFill>
                <a:latin typeface="Tahoma"/>
                <a:cs typeface="Tahoma"/>
              </a:rPr>
              <a:t>я</a:t>
            </a: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нск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а</a:t>
            </a:r>
            <a:r>
              <a:rPr sz="1100" spc="20" dirty="0">
                <a:solidFill>
                  <a:srgbClr val="D9D9D9"/>
                </a:solidFill>
                <a:latin typeface="Tahoma"/>
                <a:cs typeface="Tahoma"/>
              </a:rPr>
              <a:t>я 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область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53327" y="6235090"/>
            <a:ext cx="71120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Орловская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область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26353" y="3770503"/>
            <a:ext cx="2571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700" spc="-1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700" spc="-5" dirty="0">
                <a:solidFill>
                  <a:srgbClr val="FFFFFF"/>
                </a:solidFill>
                <a:latin typeface="Tahoma"/>
                <a:cs typeface="Tahoma"/>
              </a:rPr>
              <a:t>101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83854" y="2498597"/>
            <a:ext cx="203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600" spc="-4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600" spc="-5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81847" y="2033142"/>
            <a:ext cx="2101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600" spc="-4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600" spc="-5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endParaRPr sz="600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14338" y="3671163"/>
            <a:ext cx="160020" cy="55753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515"/>
              </a:spcBef>
            </a:pP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endParaRPr sz="1400" dirty="0">
              <a:latin typeface="Tahoma"/>
              <a:cs typeface="Tahoma"/>
            </a:endParaRPr>
          </a:p>
        </p:txBody>
      </p:sp>
      <p:sp>
        <p:nvSpPr>
          <p:cNvPr id="59" name="object 12"/>
          <p:cNvSpPr txBox="1"/>
          <p:nvPr/>
        </p:nvSpPr>
        <p:spPr>
          <a:xfrm>
            <a:off x="648596" y="2492749"/>
            <a:ext cx="2620282" cy="1143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solidFill>
                  <a:srgbClr val="FFFFFF"/>
                </a:solidFill>
                <a:latin typeface="Tahoma"/>
                <a:cs typeface="Tahoma"/>
              </a:rPr>
              <a:t>Расстояние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 err="1" smtClean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 err="1" smtClean="0">
                <a:solidFill>
                  <a:srgbClr val="FFFFFF"/>
                </a:solidFill>
                <a:latin typeface="Tahoma"/>
                <a:cs typeface="Tahoma"/>
              </a:rPr>
              <a:t>Москвы</a:t>
            </a:r>
            <a:r>
              <a:rPr lang="en-US" sz="1200" dirty="0">
                <a:latin typeface="Tahoma"/>
                <a:cs typeface="Tahoma"/>
              </a:rPr>
              <a:t> </a:t>
            </a:r>
            <a:r>
              <a:rPr sz="1200" dirty="0" smtClean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200" dirty="0" err="1" smtClean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МКАД)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ru-RU" sz="5400" b="1" dirty="0" smtClean="0">
                <a:solidFill>
                  <a:srgbClr val="FFC000"/>
                </a:solidFill>
                <a:latin typeface="Tahoma"/>
                <a:cs typeface="Tahoma"/>
              </a:rPr>
              <a:t>89</a:t>
            </a:r>
            <a:r>
              <a:rPr sz="5400" b="1" spc="-40" dirty="0" smtClean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5400" b="1" spc="-5" dirty="0">
                <a:solidFill>
                  <a:srgbClr val="FFC000"/>
                </a:solidFill>
                <a:latin typeface="Tahoma"/>
                <a:cs typeface="Tahoma"/>
              </a:rPr>
              <a:t>км</a:t>
            </a:r>
            <a:endParaRPr sz="5400" dirty="0">
              <a:latin typeface="Tahoma"/>
              <a:cs typeface="Tahoma"/>
            </a:endParaRPr>
          </a:p>
        </p:txBody>
      </p:sp>
      <p:sp>
        <p:nvSpPr>
          <p:cNvPr id="60" name="object 12"/>
          <p:cNvSpPr txBox="1"/>
          <p:nvPr/>
        </p:nvSpPr>
        <p:spPr>
          <a:xfrm>
            <a:off x="656688" y="4047348"/>
            <a:ext cx="2612189" cy="1143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solidFill>
                  <a:srgbClr val="FFFFFF"/>
                </a:solidFill>
                <a:latin typeface="Tahoma"/>
                <a:cs typeface="Tahoma"/>
              </a:rPr>
              <a:t>Расстояние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 err="1" smtClean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200" spc="-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 err="1" smtClean="0">
                <a:solidFill>
                  <a:srgbClr val="FFFFFF"/>
                </a:solidFill>
                <a:latin typeface="Tahoma"/>
                <a:cs typeface="Tahoma"/>
              </a:rPr>
              <a:t>Москвы</a:t>
            </a:r>
            <a:r>
              <a:rPr lang="en-US" sz="1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dirty="0" smtClean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200" dirty="0" err="1" smtClean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2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200" dirty="0" smtClean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00" dirty="0" smtClean="0">
                <a:solidFill>
                  <a:srgbClr val="FFFFFF"/>
                </a:solidFill>
                <a:latin typeface="Tahoma"/>
                <a:cs typeface="Tahoma"/>
              </a:rPr>
              <a:t>КАД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ru-RU" sz="5400" b="1" dirty="0">
                <a:solidFill>
                  <a:srgbClr val="FFC000"/>
                </a:solidFill>
                <a:latin typeface="Tahoma"/>
                <a:cs typeface="Tahoma"/>
              </a:rPr>
              <a:t>5</a:t>
            </a:r>
            <a:r>
              <a:rPr lang="ru-RU" sz="5400" b="1" dirty="0" smtClean="0">
                <a:solidFill>
                  <a:srgbClr val="FFC000"/>
                </a:solidFill>
                <a:latin typeface="Tahoma"/>
                <a:cs typeface="Tahoma"/>
              </a:rPr>
              <a:t>9</a:t>
            </a:r>
            <a:r>
              <a:rPr sz="5400" b="1" spc="-40" dirty="0" smtClean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5400" b="1" spc="-5" dirty="0">
                <a:solidFill>
                  <a:srgbClr val="FFC000"/>
                </a:solidFill>
                <a:latin typeface="Tahoma"/>
                <a:cs typeface="Tahoma"/>
              </a:rPr>
              <a:t>км</a:t>
            </a:r>
            <a:endParaRPr sz="54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Общая\ИНДУСТРИАЛЬНЫЙ ПАРК_ТЕХНОПАРКИ\ИП ОБОЛЕНСКИЙ\Оболенск фото 15.10.2019\ИП Оболенский_ООО Герофарм_ООО ФП Оболенск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" y="0"/>
            <a:ext cx="9880600" cy="55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-1523" y="4223003"/>
            <a:ext cx="9908030" cy="2635250"/>
            <a:chOff x="-1523" y="4223003"/>
            <a:chExt cx="9908030" cy="2635250"/>
          </a:xfrm>
        </p:grpSpPr>
        <p:sp>
          <p:nvSpPr>
            <p:cNvPr id="4" name="object 4"/>
            <p:cNvSpPr/>
            <p:nvPr/>
          </p:nvSpPr>
          <p:spPr>
            <a:xfrm>
              <a:off x="361187" y="4223003"/>
              <a:ext cx="9545320" cy="2635250"/>
            </a:xfrm>
            <a:custGeom>
              <a:avLst/>
              <a:gdLst/>
              <a:ahLst/>
              <a:cxnLst/>
              <a:rect l="l" t="t" r="r" b="b"/>
              <a:pathLst>
                <a:path w="9545320" h="2635250">
                  <a:moveTo>
                    <a:pt x="0" y="2634996"/>
                  </a:moveTo>
                  <a:lnTo>
                    <a:pt x="9544812" y="2634996"/>
                  </a:lnTo>
                  <a:lnTo>
                    <a:pt x="9544812" y="0"/>
                  </a:lnTo>
                  <a:lnTo>
                    <a:pt x="0" y="0"/>
                  </a:lnTo>
                  <a:lnTo>
                    <a:pt x="0" y="2634996"/>
                  </a:lnTo>
                  <a:close/>
                </a:path>
              </a:pathLst>
            </a:custGeom>
            <a:solidFill>
              <a:srgbClr val="0F243E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523" y="4223003"/>
              <a:ext cx="363220" cy="2635250"/>
            </a:xfrm>
            <a:custGeom>
              <a:avLst/>
              <a:gdLst/>
              <a:ahLst/>
              <a:cxnLst/>
              <a:rect l="l" t="t" r="r" b="b"/>
              <a:pathLst>
                <a:path w="363220" h="2635250">
                  <a:moveTo>
                    <a:pt x="362712" y="0"/>
                  </a:moveTo>
                  <a:lnTo>
                    <a:pt x="0" y="0"/>
                  </a:lnTo>
                  <a:lnTo>
                    <a:pt x="0" y="2634996"/>
                  </a:lnTo>
                  <a:lnTo>
                    <a:pt x="362712" y="2634996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9046" y="4499228"/>
            <a:ext cx="5534154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Индустриальный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парк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7905"/>
              </a:lnSpc>
            </a:pPr>
            <a:r>
              <a:rPr lang="ru-RU" sz="6600" dirty="0" smtClean="0">
                <a:solidFill>
                  <a:schemeClr val="bg1"/>
                </a:solidFill>
                <a:latin typeface="Tahoma"/>
                <a:cs typeface="Tahoma"/>
              </a:rPr>
              <a:t>ОБОЛЕНСКИЙ</a:t>
            </a:r>
            <a:endParaRPr sz="66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77171" y="0"/>
            <a:ext cx="2540" cy="528320"/>
          </a:xfrm>
          <a:custGeom>
            <a:avLst/>
            <a:gdLst/>
            <a:ahLst/>
            <a:cxnLst/>
            <a:rect l="l" t="t" r="r" b="b"/>
            <a:pathLst>
              <a:path w="2540" h="528320">
                <a:moveTo>
                  <a:pt x="2058" y="0"/>
                </a:moveTo>
                <a:lnTo>
                  <a:pt x="0" y="528320"/>
                </a:lnTo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99146" y="215011"/>
            <a:ext cx="18611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Коммерческое</a:t>
            </a:r>
            <a:r>
              <a:rPr sz="1100" spc="-4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предложение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22332" y="208534"/>
            <a:ext cx="1365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>
                <a:solidFill>
                  <a:srgbClr val="BEBEBE"/>
                </a:solidFill>
                <a:latin typeface="Tahoma"/>
                <a:cs typeface="Tahoma"/>
              </a:rPr>
              <a:t>5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517525"/>
            <a:ext cx="9882187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54074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5999" y="0"/>
                </a:moveTo>
                <a:lnTo>
                  <a:pt x="0" y="0"/>
                </a:lnTo>
                <a:lnTo>
                  <a:pt x="0" y="6857996"/>
                </a:lnTo>
                <a:lnTo>
                  <a:pt x="9905999" y="6857996"/>
                </a:lnTo>
                <a:lnTo>
                  <a:pt x="9905999" y="0"/>
                </a:lnTo>
                <a:close/>
              </a:path>
            </a:pathLst>
          </a:custGeom>
          <a:solidFill>
            <a:srgbClr val="0F243E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18032"/>
            <a:ext cx="337185" cy="3710940"/>
          </a:xfrm>
          <a:custGeom>
            <a:avLst/>
            <a:gdLst/>
            <a:ahLst/>
            <a:cxnLst/>
            <a:rect l="l" t="t" r="r" b="b"/>
            <a:pathLst>
              <a:path w="337185" h="3710940">
                <a:moveTo>
                  <a:pt x="336804" y="0"/>
                </a:moveTo>
                <a:lnTo>
                  <a:pt x="0" y="0"/>
                </a:lnTo>
                <a:lnTo>
                  <a:pt x="0" y="3710940"/>
                </a:lnTo>
                <a:lnTo>
                  <a:pt x="336804" y="3710940"/>
                </a:lnTo>
                <a:lnTo>
                  <a:pt x="3368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2355" y="927608"/>
            <a:ext cx="61829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ИНДУСТРИАЛЬНЫЙ ПАРК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lang="ru-RU"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ОБОЛЕНСКИЙ</a:t>
            </a:r>
            <a:r>
              <a:rPr sz="2400" b="1" spc="-10" dirty="0" smtClean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2558" y="2011932"/>
            <a:ext cx="3866642" cy="133562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470"/>
              </a:lnSpc>
              <a:spcBef>
                <a:spcPts val="115"/>
              </a:spcBef>
            </a:pPr>
            <a:r>
              <a:rPr lang="ru-RU"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МКАД-89 км</a:t>
            </a:r>
          </a:p>
          <a:p>
            <a:pPr marL="12700">
              <a:lnSpc>
                <a:spcPts val="1470"/>
              </a:lnSpc>
              <a:spcBef>
                <a:spcPts val="115"/>
              </a:spcBef>
            </a:pPr>
            <a:r>
              <a:rPr lang="ru-RU"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трасса А-108 «Московское Большое Кольцо» - 1,8 км</a:t>
            </a:r>
          </a:p>
          <a:p>
            <a:pPr marL="12700">
              <a:lnSpc>
                <a:spcPts val="1470"/>
              </a:lnSpc>
              <a:spcBef>
                <a:spcPts val="115"/>
              </a:spcBef>
            </a:pPr>
            <a:r>
              <a:rPr sz="1250" i="1" spc="-30" dirty="0" err="1" smtClean="0">
                <a:solidFill>
                  <a:srgbClr val="FFFFFF"/>
                </a:solidFill>
                <a:latin typeface="Tahoma"/>
                <a:cs typeface="Tahoma"/>
              </a:rPr>
              <a:t>трасса</a:t>
            </a:r>
            <a:r>
              <a:rPr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i="1" spc="-35" dirty="0" smtClean="0">
                <a:solidFill>
                  <a:srgbClr val="FFFFFF"/>
                </a:solidFill>
                <a:latin typeface="Tahoma"/>
                <a:cs typeface="Tahoma"/>
              </a:rPr>
              <a:t>М-</a:t>
            </a:r>
            <a:r>
              <a:rPr lang="ru-RU" sz="1250" i="1" spc="-35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250" i="1" spc="-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i="1" spc="-3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1250" i="1" spc="-35" dirty="0" err="1" smtClean="0">
                <a:solidFill>
                  <a:srgbClr val="FFFFFF"/>
                </a:solidFill>
                <a:latin typeface="Tahoma"/>
                <a:cs typeface="Tahoma"/>
              </a:rPr>
              <a:t>Москва</a:t>
            </a:r>
            <a:r>
              <a:rPr sz="1250" i="1" spc="-35" dirty="0" smtClean="0">
                <a:solidFill>
                  <a:srgbClr val="FFFFFF"/>
                </a:solidFill>
                <a:latin typeface="Tahoma"/>
                <a:cs typeface="Tahoma"/>
              </a:rPr>
              <a:t>-К</a:t>
            </a:r>
            <a:r>
              <a:rPr lang="ru-RU" sz="1250" i="1" spc="-35" dirty="0" smtClean="0">
                <a:solidFill>
                  <a:srgbClr val="FFFFFF"/>
                </a:solidFill>
                <a:latin typeface="Tahoma"/>
                <a:cs typeface="Tahoma"/>
              </a:rPr>
              <a:t>рым</a:t>
            </a:r>
            <a:r>
              <a:rPr sz="1250" i="1" spc="-35" dirty="0" smtClean="0">
                <a:solidFill>
                  <a:srgbClr val="FFFFFF"/>
                </a:solidFill>
                <a:latin typeface="Tahoma"/>
                <a:cs typeface="Tahoma"/>
              </a:rPr>
              <a:t>»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lang="ru-RU"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45</a:t>
            </a:r>
            <a:r>
              <a:rPr sz="1250" i="1" spc="-35" dirty="0" err="1" smtClean="0">
                <a:solidFill>
                  <a:srgbClr val="FFFFFF"/>
                </a:solidFill>
                <a:latin typeface="Tahoma"/>
                <a:cs typeface="Tahoma"/>
              </a:rPr>
              <a:t>км</a:t>
            </a:r>
            <a:endParaRPr sz="1250" dirty="0">
              <a:latin typeface="Tahoma"/>
              <a:cs typeface="Tahoma"/>
            </a:endParaRPr>
          </a:p>
          <a:p>
            <a:pPr marL="12700">
              <a:lnSpc>
                <a:spcPts val="1440"/>
              </a:lnSpc>
            </a:pP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трасса М-1 </a:t>
            </a:r>
            <a:r>
              <a:rPr sz="1250" i="1" spc="-35" dirty="0">
                <a:solidFill>
                  <a:srgbClr val="FFFFFF"/>
                </a:solidFill>
                <a:latin typeface="Tahoma"/>
                <a:cs typeface="Tahoma"/>
              </a:rPr>
              <a:t>«Москва-Минск»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lang="ru-RU" sz="1200" i="1" dirty="0" smtClean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r>
              <a:rPr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250" i="1" spc="-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i="1" spc="-30" dirty="0" err="1" smtClean="0">
                <a:solidFill>
                  <a:srgbClr val="FFFFFF"/>
                </a:solidFill>
                <a:latin typeface="Tahoma"/>
                <a:cs typeface="Tahoma"/>
              </a:rPr>
              <a:t>км</a:t>
            </a:r>
            <a:endParaRPr lang="ru-RU" sz="1250" i="1" spc="-3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>
              <a:lnSpc>
                <a:spcPts val="1440"/>
              </a:lnSpc>
            </a:pPr>
            <a:r>
              <a:rPr lang="ru-RU"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трасса М-3 «Москва –Киев» - 40км</a:t>
            </a:r>
          </a:p>
          <a:p>
            <a:pPr marL="12700">
              <a:lnSpc>
                <a:spcPts val="1440"/>
              </a:lnSpc>
            </a:pPr>
            <a:r>
              <a:rPr lang="ru-RU"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трасса М-4 «Москва-Новоросийск»-61 км</a:t>
            </a:r>
          </a:p>
          <a:p>
            <a:pPr marL="12700">
              <a:lnSpc>
                <a:spcPts val="1440"/>
              </a:lnSpc>
            </a:pPr>
            <a:r>
              <a:rPr lang="ru-RU"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трасса М-5 «Москва-Челябинск»-  100 км</a:t>
            </a:r>
            <a:endParaRPr sz="12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4716" y="1803653"/>
            <a:ext cx="2386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C000"/>
                </a:solidFill>
                <a:latin typeface="Tahoma"/>
                <a:cs typeface="Tahoma"/>
              </a:rPr>
              <a:t>Логистические</a:t>
            </a:r>
            <a:r>
              <a:rPr sz="1200" b="1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C000"/>
                </a:solidFill>
                <a:latin typeface="Tahoma"/>
                <a:cs typeface="Tahoma"/>
              </a:rPr>
              <a:t>возможности: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660" y="1651376"/>
            <a:ext cx="2660650" cy="1144905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lang="ru-RU" sz="4000" b="1" spc="-5" dirty="0" smtClean="0">
                <a:solidFill>
                  <a:srgbClr val="FFC000"/>
                </a:solidFill>
                <a:latin typeface="Tahoma"/>
                <a:cs typeface="Tahoma"/>
              </a:rPr>
              <a:t>50</a:t>
            </a:r>
            <a:r>
              <a:rPr sz="4000" b="1" spc="-5" dirty="0" smtClean="0">
                <a:solidFill>
                  <a:srgbClr val="FFC000"/>
                </a:solidFill>
                <a:latin typeface="Tahoma"/>
                <a:cs typeface="Tahoma"/>
              </a:rPr>
              <a:t>,6</a:t>
            </a:r>
            <a:r>
              <a:rPr sz="4000" b="1" spc="-40" dirty="0" smtClean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4000" b="1" spc="-5" dirty="0">
                <a:solidFill>
                  <a:srgbClr val="FFC000"/>
                </a:solidFill>
                <a:latin typeface="Tahoma"/>
                <a:cs typeface="Tahoma"/>
              </a:rPr>
              <a:t>га</a:t>
            </a:r>
            <a:endParaRPr sz="4000" dirty="0">
              <a:latin typeface="Tahoma"/>
              <a:cs typeface="Tahoma"/>
            </a:endParaRPr>
          </a:p>
          <a:p>
            <a:pPr marL="22860">
              <a:lnSpc>
                <a:spcPct val="100000"/>
              </a:lnSpc>
              <a:spcBef>
                <a:spcPts val="61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ОБЩАЯ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ПЛОЩАДЬ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ПАРКА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2660" y="2791231"/>
            <a:ext cx="1223645" cy="104203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lang="ru-RU" sz="2800" b="1" spc="-10" dirty="0" smtClean="0">
                <a:solidFill>
                  <a:srgbClr val="FFC000"/>
                </a:solidFill>
                <a:latin typeface="Tahoma"/>
                <a:cs typeface="Tahoma"/>
              </a:rPr>
              <a:t>24</a:t>
            </a:r>
            <a:r>
              <a:rPr sz="2800" b="1" spc="-55" dirty="0" smtClean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800" b="1" spc="-5" dirty="0">
                <a:solidFill>
                  <a:srgbClr val="FFC000"/>
                </a:solidFill>
                <a:latin typeface="Tahoma"/>
                <a:cs typeface="Tahoma"/>
              </a:rPr>
              <a:t>га</a:t>
            </a:r>
            <a:endParaRPr sz="2800" dirty="0">
              <a:latin typeface="Tahoma"/>
              <a:cs typeface="Tahoma"/>
            </a:endParaRPr>
          </a:p>
          <a:p>
            <a:pPr marL="22860" marR="5080">
              <a:lnSpc>
                <a:spcPct val="100000"/>
              </a:lnSpc>
              <a:spcBef>
                <a:spcPts val="590"/>
              </a:spcBef>
            </a:pP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ПРЕДЛАГАЕТСЯ  </a:t>
            </a:r>
            <a:r>
              <a:rPr sz="1050" b="1" spc="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05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РАЗМЕЩЕНИЮ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2367" y="2809639"/>
            <a:ext cx="1351280" cy="99949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lang="ru-RU" sz="2800" b="1" spc="-10" dirty="0" smtClean="0">
                <a:solidFill>
                  <a:srgbClr val="FFC000"/>
                </a:solidFill>
                <a:latin typeface="Tahoma"/>
                <a:cs typeface="Tahoma"/>
              </a:rPr>
              <a:t>7</a:t>
            </a:r>
            <a:endParaRPr sz="2800" dirty="0">
              <a:latin typeface="Tahoma"/>
              <a:cs typeface="Tahoma"/>
            </a:endParaRPr>
          </a:p>
          <a:p>
            <a:pPr marL="22860" marR="5080">
              <a:lnSpc>
                <a:spcPct val="100000"/>
              </a:lnSpc>
              <a:spcBef>
                <a:spcPts val="495"/>
              </a:spcBef>
            </a:pPr>
            <a:r>
              <a:rPr sz="1050" b="1" spc="-5" dirty="0">
                <a:solidFill>
                  <a:srgbClr val="FFFFFF"/>
                </a:solidFill>
                <a:latin typeface="Tahoma"/>
                <a:cs typeface="Tahoma"/>
              </a:rPr>
              <a:t>РЕАЛИЗУЮЩИЕСЯ  </a:t>
            </a:r>
            <a:r>
              <a:rPr sz="1050" b="1" dirty="0">
                <a:solidFill>
                  <a:srgbClr val="FFFFFF"/>
                </a:solidFill>
                <a:latin typeface="Tahoma"/>
                <a:cs typeface="Tahoma"/>
              </a:rPr>
              <a:t>ПРОЕКТЫ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8392" y="4365497"/>
            <a:ext cx="149098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C000"/>
                </a:solidFill>
                <a:latin typeface="Tahoma"/>
                <a:cs typeface="Tahoma"/>
              </a:rPr>
              <a:t>КАТЕГОРИЯ</a:t>
            </a:r>
            <a:r>
              <a:rPr sz="1050" b="1" spc="-9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050" b="1" dirty="0">
                <a:solidFill>
                  <a:srgbClr val="FFC000"/>
                </a:solidFill>
                <a:latin typeface="Tahoma"/>
                <a:cs typeface="Tahoma"/>
              </a:rPr>
              <a:t>ЗЕМЕЛЬ: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Tahoma"/>
                <a:cs typeface="Tahoma"/>
              </a:rPr>
              <a:t>ЗЕМЛИ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FFFFFF"/>
                </a:solidFill>
                <a:latin typeface="Tahoma"/>
                <a:cs typeface="Tahoma"/>
              </a:rPr>
              <a:t>ПРОМЫШЛЕННОСТИ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0947" y="4343222"/>
            <a:ext cx="1354455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C000"/>
                </a:solidFill>
                <a:latin typeface="Tahoma"/>
                <a:cs typeface="Tahoma"/>
              </a:rPr>
              <a:t>ПРАВА НА</a:t>
            </a:r>
            <a:r>
              <a:rPr sz="1050" b="1" spc="-7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050" b="1" dirty="0">
                <a:solidFill>
                  <a:srgbClr val="FFC000"/>
                </a:solidFill>
                <a:latin typeface="Tahoma"/>
                <a:cs typeface="Tahoma"/>
              </a:rPr>
              <a:t>ЗЕМЛЮ: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050" dirty="0" smtClean="0">
                <a:solidFill>
                  <a:srgbClr val="FFFFFF"/>
                </a:solidFill>
                <a:latin typeface="Tahoma"/>
                <a:cs typeface="Tahoma"/>
              </a:rPr>
              <a:t>Муниципальная собственность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3000" y="4327016"/>
            <a:ext cx="1828800" cy="263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22630" algn="just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FFC000"/>
                </a:solidFill>
                <a:latin typeface="Tahoma"/>
                <a:cs typeface="Tahoma"/>
              </a:rPr>
              <a:t>БЛИЖАЙШИЕ  Н</a:t>
            </a:r>
            <a:r>
              <a:rPr sz="1050" b="1" spc="-10" dirty="0">
                <a:solidFill>
                  <a:srgbClr val="FFC000"/>
                </a:solidFill>
                <a:latin typeface="Tahoma"/>
                <a:cs typeface="Tahoma"/>
              </a:rPr>
              <a:t>А</a:t>
            </a:r>
            <a:r>
              <a:rPr sz="1050" b="1" dirty="0">
                <a:solidFill>
                  <a:srgbClr val="FFC000"/>
                </a:solidFill>
                <a:latin typeface="Tahoma"/>
                <a:cs typeface="Tahoma"/>
              </a:rPr>
              <a:t>С</a:t>
            </a:r>
            <a:r>
              <a:rPr sz="1050" b="1" spc="-5" dirty="0">
                <a:solidFill>
                  <a:srgbClr val="FFC000"/>
                </a:solidFill>
                <a:latin typeface="Tahoma"/>
                <a:cs typeface="Tahoma"/>
              </a:rPr>
              <a:t>Е</a:t>
            </a:r>
            <a:r>
              <a:rPr sz="1050" b="1" spc="-10" dirty="0">
                <a:solidFill>
                  <a:srgbClr val="FFC000"/>
                </a:solidFill>
                <a:latin typeface="Tahoma"/>
                <a:cs typeface="Tahoma"/>
              </a:rPr>
              <a:t>Л</a:t>
            </a:r>
            <a:r>
              <a:rPr sz="1050" b="1" spc="-5" dirty="0">
                <a:solidFill>
                  <a:srgbClr val="FFC000"/>
                </a:solidFill>
                <a:latin typeface="Tahoma"/>
                <a:cs typeface="Tahoma"/>
              </a:rPr>
              <a:t>ЕНН</a:t>
            </a:r>
            <a:r>
              <a:rPr sz="1050" b="1" dirty="0">
                <a:solidFill>
                  <a:srgbClr val="FFC000"/>
                </a:solidFill>
                <a:latin typeface="Tahoma"/>
                <a:cs typeface="Tahoma"/>
              </a:rPr>
              <a:t>ЫЕ  ПУНКТЫ:</a:t>
            </a:r>
            <a:endParaRPr sz="1050" dirty="0">
              <a:latin typeface="Tahoma"/>
              <a:cs typeface="Tahoma"/>
            </a:endParaRPr>
          </a:p>
          <a:p>
            <a:pPr marL="13970" algn="just">
              <a:lnSpc>
                <a:spcPts val="1295"/>
              </a:lnSpc>
              <a:spcBef>
                <a:spcPts val="155"/>
              </a:spcBef>
            </a:pP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г. </a:t>
            </a:r>
            <a:r>
              <a:rPr lang="ru-RU" sz="1100" dirty="0" err="1" smtClean="0">
                <a:solidFill>
                  <a:srgbClr val="FFFFFF"/>
                </a:solidFill>
                <a:latin typeface="Tahoma"/>
                <a:cs typeface="Tahoma"/>
              </a:rPr>
              <a:t>Оболенск</a:t>
            </a:r>
            <a:r>
              <a:rPr lang="ru-RU" sz="11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lang="ru-RU" sz="1100" dirty="0" smtClean="0">
                <a:solidFill>
                  <a:srgbClr val="FFFFFF"/>
                </a:solidFill>
                <a:latin typeface="Tahoma"/>
                <a:cs typeface="Tahoma"/>
              </a:rPr>
              <a:t>1,5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км.</a:t>
            </a:r>
            <a:endParaRPr sz="1100" dirty="0">
              <a:latin typeface="Tahoma"/>
              <a:cs typeface="Tahoma"/>
            </a:endParaRPr>
          </a:p>
          <a:p>
            <a:pPr marL="13970" algn="just">
              <a:lnSpc>
                <a:spcPts val="1350"/>
              </a:lnSpc>
            </a:pP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150" i="1" spc="-30" dirty="0" err="1">
                <a:solidFill>
                  <a:srgbClr val="FFFFFF"/>
                </a:solidFill>
                <a:latin typeface="Tahoma"/>
                <a:cs typeface="Tahoma"/>
              </a:rPr>
              <a:t>население</a:t>
            </a: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150" i="1" spc="-30" dirty="0" smtClean="0">
                <a:solidFill>
                  <a:srgbClr val="FFFFFF"/>
                </a:solidFill>
                <a:latin typeface="Tahoma"/>
                <a:cs typeface="Tahoma"/>
              </a:rPr>
              <a:t>5 </a:t>
            </a:r>
            <a:r>
              <a:rPr sz="1150" i="1" spc="-25" dirty="0" err="1" smtClean="0">
                <a:solidFill>
                  <a:srgbClr val="FFFFFF"/>
                </a:solidFill>
                <a:latin typeface="Tahoma"/>
                <a:cs typeface="Tahoma"/>
              </a:rPr>
              <a:t>тыс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150" i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i="1" spc="-25" dirty="0" err="1">
                <a:solidFill>
                  <a:srgbClr val="FFFFFF"/>
                </a:solidFill>
                <a:latin typeface="Tahoma"/>
                <a:cs typeface="Tahoma"/>
              </a:rPr>
              <a:t>чел</a:t>
            </a:r>
            <a:r>
              <a:rPr sz="1150" i="1" spc="-25" dirty="0" smtClean="0">
                <a:solidFill>
                  <a:srgbClr val="FFFFFF"/>
                </a:solidFill>
                <a:latin typeface="Tahoma"/>
                <a:cs typeface="Tahoma"/>
              </a:rPr>
              <a:t>.)</a:t>
            </a:r>
            <a:endParaRPr lang="ru-RU" sz="1150" i="1" spc="-2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3970" algn="just">
              <a:lnSpc>
                <a:spcPts val="1350"/>
              </a:lnSpc>
            </a:pPr>
            <a:r>
              <a:rPr lang="ru-RU" sz="1100" i="1" spc="-25" dirty="0" smtClean="0">
                <a:solidFill>
                  <a:srgbClr val="FFFFFF"/>
                </a:solidFill>
                <a:latin typeface="Tahoma"/>
                <a:cs typeface="Tahoma"/>
              </a:rPr>
              <a:t>г. Протвино -  14 км</a:t>
            </a:r>
          </a:p>
          <a:p>
            <a:pPr marL="13970" algn="just">
              <a:lnSpc>
                <a:spcPts val="1350"/>
              </a:lnSpc>
            </a:pPr>
            <a:r>
              <a:rPr lang="ru-RU" sz="1100" i="1" spc="-30" dirty="0" smtClean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lang="ru-RU" sz="1150" i="1" spc="-30" dirty="0" smtClean="0">
                <a:solidFill>
                  <a:srgbClr val="FFFFFF"/>
                </a:solidFill>
                <a:latin typeface="Tahoma"/>
                <a:cs typeface="Tahoma"/>
              </a:rPr>
              <a:t>население  35,8 </a:t>
            </a:r>
            <a:r>
              <a:rPr lang="ru-RU" sz="1150" i="1" spc="-25" dirty="0" smtClean="0">
                <a:solidFill>
                  <a:srgbClr val="FFFFFF"/>
                </a:solidFill>
                <a:latin typeface="Tahoma"/>
                <a:cs typeface="Tahoma"/>
              </a:rPr>
              <a:t>тыс.</a:t>
            </a:r>
            <a:r>
              <a:rPr lang="ru-RU" sz="1150" i="1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150" i="1" spc="-25" dirty="0" smtClean="0">
                <a:solidFill>
                  <a:srgbClr val="FFFFFF"/>
                </a:solidFill>
                <a:latin typeface="Tahoma"/>
                <a:cs typeface="Tahoma"/>
              </a:rPr>
              <a:t>чел.)</a:t>
            </a:r>
          </a:p>
          <a:p>
            <a:pPr marL="13970" algn="just">
              <a:lnSpc>
                <a:spcPts val="1290"/>
              </a:lnSpc>
            </a:pPr>
            <a:r>
              <a:rPr sz="1100" spc="-5" dirty="0" smtClean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lang="ru-RU" sz="1100" spc="-5" dirty="0" smtClean="0">
                <a:solidFill>
                  <a:srgbClr val="FFFFFF"/>
                </a:solidFill>
                <a:latin typeface="Tahoma"/>
                <a:cs typeface="Tahoma"/>
              </a:rPr>
              <a:t>Серпухов</a:t>
            </a:r>
            <a:r>
              <a:rPr sz="1100" spc="-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lang="ru-RU" sz="1100" dirty="0" smtClean="0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км.</a:t>
            </a:r>
            <a:endParaRPr sz="1100" dirty="0">
              <a:latin typeface="Tahoma"/>
              <a:cs typeface="Tahoma"/>
            </a:endParaRPr>
          </a:p>
          <a:p>
            <a:pPr marL="13970" marR="42545" algn="just">
              <a:lnSpc>
                <a:spcPts val="1320"/>
              </a:lnSpc>
              <a:spcBef>
                <a:spcPts val="65"/>
              </a:spcBef>
            </a:pP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150" i="1" spc="-30" dirty="0" err="1">
                <a:solidFill>
                  <a:srgbClr val="FFFFFF"/>
                </a:solidFill>
                <a:latin typeface="Tahoma"/>
                <a:cs typeface="Tahoma"/>
              </a:rPr>
              <a:t>население</a:t>
            </a: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150" i="1" spc="-30" dirty="0" smtClean="0">
                <a:solidFill>
                  <a:srgbClr val="FFFFFF"/>
                </a:solidFill>
                <a:latin typeface="Tahoma"/>
                <a:cs typeface="Tahoma"/>
              </a:rPr>
              <a:t>161</a:t>
            </a:r>
            <a:r>
              <a:rPr sz="1150" i="1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тыс. </a:t>
            </a:r>
            <a:r>
              <a:rPr sz="1150" i="1" spc="-25" dirty="0" err="1">
                <a:solidFill>
                  <a:srgbClr val="FFFFFF"/>
                </a:solidFill>
                <a:latin typeface="Tahoma"/>
                <a:cs typeface="Tahoma"/>
              </a:rPr>
              <a:t>чел</a:t>
            </a:r>
            <a:r>
              <a:rPr sz="1150" i="1" spc="-25" dirty="0" smtClean="0">
                <a:solidFill>
                  <a:srgbClr val="FFFFFF"/>
                </a:solidFill>
                <a:latin typeface="Tahoma"/>
                <a:cs typeface="Tahoma"/>
              </a:rPr>
              <a:t>.)</a:t>
            </a:r>
            <a:endParaRPr lang="ru-RU" sz="1150" i="1" spc="-25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13970" marR="42545" algn="just">
              <a:lnSpc>
                <a:spcPts val="1320"/>
              </a:lnSpc>
              <a:spcBef>
                <a:spcPts val="65"/>
              </a:spcBef>
            </a:pPr>
            <a:r>
              <a:rPr lang="ru-RU" sz="1150" i="1" spc="-25" dirty="0" smtClean="0">
                <a:solidFill>
                  <a:srgbClr val="FFFFFF"/>
                </a:solidFill>
                <a:latin typeface="Tahoma"/>
                <a:cs typeface="Tahoma"/>
              </a:rPr>
              <a:t>г. </a:t>
            </a:r>
            <a:r>
              <a:rPr lang="ru-RU" sz="1150" i="1" spc="-25" dirty="0" err="1" smtClean="0">
                <a:solidFill>
                  <a:srgbClr val="FFFFFF"/>
                </a:solidFill>
                <a:latin typeface="Tahoma"/>
                <a:cs typeface="Tahoma"/>
              </a:rPr>
              <a:t>Кременки</a:t>
            </a:r>
            <a:r>
              <a:rPr lang="ru-RU" sz="1150" i="1" spc="-25" dirty="0" smtClean="0">
                <a:solidFill>
                  <a:srgbClr val="FFFFFF"/>
                </a:solidFill>
                <a:latin typeface="Tahoma"/>
                <a:cs typeface="Tahoma"/>
              </a:rPr>
              <a:t> – 17 км</a:t>
            </a:r>
          </a:p>
          <a:p>
            <a:pPr marL="13970" marR="42545" algn="just">
              <a:lnSpc>
                <a:spcPts val="1320"/>
              </a:lnSpc>
              <a:spcBef>
                <a:spcPts val="65"/>
              </a:spcBef>
            </a:pPr>
            <a:r>
              <a:rPr lang="ru-RU" sz="1150" i="1" spc="-30" dirty="0" smtClean="0">
                <a:solidFill>
                  <a:srgbClr val="FFFFFF"/>
                </a:solidFill>
                <a:latin typeface="Tahoma"/>
                <a:cs typeface="Tahoma"/>
              </a:rPr>
              <a:t>население 11,6 </a:t>
            </a:r>
            <a:r>
              <a:rPr lang="ru-RU" sz="1150" i="1" spc="-25" dirty="0" smtClean="0">
                <a:solidFill>
                  <a:srgbClr val="FFFFFF"/>
                </a:solidFill>
                <a:latin typeface="Tahoma"/>
                <a:cs typeface="Tahoma"/>
              </a:rPr>
              <a:t>тыс. чел.)</a:t>
            </a:r>
          </a:p>
          <a:p>
            <a:pPr marL="13970" marR="42545" algn="just">
              <a:lnSpc>
                <a:spcPts val="1320"/>
              </a:lnSpc>
              <a:spcBef>
                <a:spcPts val="65"/>
              </a:spcBef>
            </a:pPr>
            <a:r>
              <a:rPr lang="ru-RU" sz="1150" i="1" spc="-25" dirty="0" smtClean="0">
                <a:solidFill>
                  <a:srgbClr val="FFFFFF"/>
                </a:solidFill>
                <a:latin typeface="Tahoma"/>
                <a:cs typeface="Tahoma"/>
              </a:rPr>
              <a:t>г. Пущино – 47 км</a:t>
            </a:r>
          </a:p>
          <a:p>
            <a:pPr marL="13970" marR="42545" algn="just">
              <a:lnSpc>
                <a:spcPts val="1320"/>
              </a:lnSpc>
              <a:spcBef>
                <a:spcPts val="65"/>
              </a:spcBef>
            </a:pPr>
            <a:r>
              <a:rPr lang="ru-RU" sz="1150" i="1" spc="-30" dirty="0" smtClean="0">
                <a:solidFill>
                  <a:srgbClr val="FFFFFF"/>
                </a:solidFill>
                <a:latin typeface="Tahoma"/>
                <a:cs typeface="Tahoma"/>
              </a:rPr>
              <a:t>(население  20,8 </a:t>
            </a:r>
            <a:r>
              <a:rPr lang="ru-RU" sz="1150" i="1" spc="-25" dirty="0" smtClean="0">
                <a:solidFill>
                  <a:srgbClr val="FFFFFF"/>
                </a:solidFill>
                <a:latin typeface="Tahoma"/>
                <a:cs typeface="Tahoma"/>
              </a:rPr>
              <a:t>тыс. чел.)</a:t>
            </a:r>
          </a:p>
          <a:p>
            <a:pPr marL="13970" algn="just">
              <a:lnSpc>
                <a:spcPts val="1255"/>
              </a:lnSpc>
            </a:pPr>
            <a:r>
              <a:rPr sz="1100" dirty="0" err="1" smtClean="0">
                <a:solidFill>
                  <a:srgbClr val="FFFFFF"/>
                </a:solidFill>
                <a:latin typeface="Tahoma"/>
                <a:cs typeface="Tahoma"/>
              </a:rPr>
              <a:t>Новая</a:t>
            </a:r>
            <a:r>
              <a:rPr sz="110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Москва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– 20</a:t>
            </a:r>
            <a:r>
              <a:rPr sz="11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км.</a:t>
            </a:r>
            <a:endParaRPr sz="1100" dirty="0">
              <a:latin typeface="Tahoma"/>
              <a:cs typeface="Tahoma"/>
            </a:endParaRPr>
          </a:p>
          <a:p>
            <a:pPr marL="13970" algn="just">
              <a:lnSpc>
                <a:spcPts val="1355"/>
              </a:lnSpc>
            </a:pP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(население 600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тыс.</a:t>
            </a:r>
            <a:r>
              <a:rPr sz="1150" i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чел.)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53096" y="4323714"/>
            <a:ext cx="1657985" cy="19088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FFC000"/>
                </a:solidFill>
                <a:latin typeface="Tahoma"/>
                <a:cs typeface="Tahoma"/>
              </a:rPr>
              <a:t>РАССТОЯНИЕ</a:t>
            </a:r>
            <a:endParaRPr sz="1050" dirty="0">
              <a:latin typeface="Tahoma"/>
              <a:cs typeface="Tahoma"/>
            </a:endParaRPr>
          </a:p>
          <a:p>
            <a:pPr marL="23495" marR="37465">
              <a:lnSpc>
                <a:spcPct val="100000"/>
              </a:lnSpc>
            </a:pPr>
            <a:r>
              <a:rPr sz="1050" b="1" spc="5" dirty="0">
                <a:solidFill>
                  <a:srgbClr val="FFC000"/>
                </a:solidFill>
                <a:latin typeface="Tahoma"/>
                <a:cs typeface="Tahoma"/>
              </a:rPr>
              <a:t>ДО</a:t>
            </a:r>
            <a:r>
              <a:rPr sz="1050" b="1" spc="-9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1050" b="1" dirty="0">
                <a:solidFill>
                  <a:srgbClr val="FFC000"/>
                </a:solidFill>
                <a:latin typeface="Tahoma"/>
                <a:cs typeface="Tahoma"/>
              </a:rPr>
              <a:t>МЕЖДУНАРОДНЫХ  АЭРОПОРТОВ: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ts val="1295"/>
              </a:lnSpc>
              <a:spcBef>
                <a:spcPts val="245"/>
              </a:spcBef>
            </a:pP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«Шереметьево» – </a:t>
            </a:r>
            <a:r>
              <a:rPr sz="1100" spc="-5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lang="ru-RU" sz="1100" spc="-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100" spc="-1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км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ts val="1350"/>
              </a:lnSpc>
            </a:pP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(около </a:t>
            </a: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2 часов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50" i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пути)</a:t>
            </a:r>
            <a:endParaRPr sz="1150" dirty="0">
              <a:latin typeface="Tahoma"/>
              <a:cs typeface="Tahoma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«Внуково» –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60</a:t>
            </a:r>
            <a:r>
              <a:rPr sz="11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км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ts val="1350"/>
              </a:lnSpc>
            </a:pP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(около </a:t>
            </a: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1 часа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5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пути)</a:t>
            </a:r>
            <a:endParaRPr sz="1150" dirty="0">
              <a:latin typeface="Tahoma"/>
              <a:cs typeface="Tahoma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«Домодедово» – </a:t>
            </a:r>
            <a:r>
              <a:rPr lang="ru-RU" sz="1100" spc="-5" dirty="0" smtClean="0">
                <a:solidFill>
                  <a:srgbClr val="FFFFFF"/>
                </a:solidFill>
                <a:latin typeface="Tahoma"/>
                <a:cs typeface="Tahoma"/>
              </a:rPr>
              <a:t>60 </a:t>
            </a:r>
            <a:r>
              <a:rPr sz="1100" dirty="0" err="1" smtClean="0">
                <a:solidFill>
                  <a:srgbClr val="FFFFFF"/>
                </a:solidFill>
                <a:latin typeface="Tahoma"/>
                <a:cs typeface="Tahoma"/>
              </a:rPr>
              <a:t>км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ts val="1350"/>
              </a:lnSpc>
            </a:pP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150" i="1" spc="-25" dirty="0" err="1">
                <a:solidFill>
                  <a:srgbClr val="FFFFFF"/>
                </a:solidFill>
                <a:latin typeface="Tahoma"/>
                <a:cs typeface="Tahoma"/>
              </a:rPr>
              <a:t>около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150" i="1" spc="-30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150" i="1" spc="-3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часов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50" i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пути)</a:t>
            </a:r>
            <a:endParaRPr sz="1150" dirty="0">
              <a:latin typeface="Tahoma"/>
              <a:cs typeface="Tahoma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«Калуга» – </a:t>
            </a:r>
            <a:r>
              <a:rPr lang="ru-RU" sz="1100" spc="-5" dirty="0" smtClean="0">
                <a:solidFill>
                  <a:srgbClr val="FFFFFF"/>
                </a:solidFill>
                <a:latin typeface="Tahoma"/>
                <a:cs typeface="Tahoma"/>
              </a:rPr>
              <a:t>108</a:t>
            </a:r>
            <a:r>
              <a:rPr sz="1100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км</a:t>
            </a:r>
            <a:endParaRPr sz="1100" dirty="0">
              <a:latin typeface="Tahoma"/>
              <a:cs typeface="Tahoma"/>
            </a:endParaRPr>
          </a:p>
          <a:p>
            <a:pPr marL="12700">
              <a:lnSpc>
                <a:spcPts val="1355"/>
              </a:lnSpc>
            </a:pP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(около 1,5 </a:t>
            </a:r>
            <a:r>
              <a:rPr sz="1150" i="1" spc="-30" dirty="0">
                <a:solidFill>
                  <a:srgbClr val="FFFFFF"/>
                </a:solidFill>
                <a:latin typeface="Tahoma"/>
                <a:cs typeface="Tahoma"/>
              </a:rPr>
              <a:t>часов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50" i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i="1" spc="-25" dirty="0">
                <a:solidFill>
                  <a:srgbClr val="FFFFFF"/>
                </a:solidFill>
                <a:latin typeface="Tahoma"/>
                <a:cs typeface="Tahoma"/>
              </a:rPr>
              <a:t>пути)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77171" y="0"/>
            <a:ext cx="2540" cy="528320"/>
          </a:xfrm>
          <a:custGeom>
            <a:avLst/>
            <a:gdLst/>
            <a:ahLst/>
            <a:cxnLst/>
            <a:rect l="l" t="t" r="r" b="b"/>
            <a:pathLst>
              <a:path w="2540" h="528320">
                <a:moveTo>
                  <a:pt x="2058" y="0"/>
                </a:moveTo>
                <a:lnTo>
                  <a:pt x="0" y="528320"/>
                </a:lnTo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522332" y="208534"/>
            <a:ext cx="2482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 smtClean="0">
                <a:solidFill>
                  <a:srgbClr val="BEBEBE"/>
                </a:solidFill>
                <a:latin typeface="Tahoma"/>
                <a:cs typeface="Tahoma"/>
              </a:rPr>
              <a:t>6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99146" y="215011"/>
            <a:ext cx="18611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D9D9D9"/>
                </a:solidFill>
                <a:latin typeface="Tahoma"/>
                <a:cs typeface="Tahoma"/>
              </a:rPr>
              <a:t>Коммерческое</a:t>
            </a:r>
            <a:r>
              <a:rPr sz="1100" spc="-45" dirty="0">
                <a:solidFill>
                  <a:srgbClr val="D9D9D9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D9D9D9"/>
                </a:solidFill>
                <a:latin typeface="Tahoma"/>
                <a:cs typeface="Tahoma"/>
              </a:rPr>
              <a:t>предложение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5007074" y="3407809"/>
            <a:ext cx="3832126" cy="39946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470"/>
              </a:lnSpc>
              <a:spcBef>
                <a:spcPts val="115"/>
              </a:spcBef>
            </a:pP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Ближайшая </a:t>
            </a:r>
            <a:r>
              <a:rPr sz="1250" i="1" spc="-35" dirty="0">
                <a:solidFill>
                  <a:srgbClr val="FFFFFF"/>
                </a:solidFill>
                <a:latin typeface="Tahoma"/>
                <a:cs typeface="Tahoma"/>
              </a:rPr>
              <a:t>ж/д</a:t>
            </a:r>
            <a:r>
              <a:rPr sz="1250" i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станция</a:t>
            </a:r>
            <a:endParaRPr sz="1250" dirty="0">
              <a:latin typeface="Tahoma"/>
              <a:cs typeface="Tahoma"/>
            </a:endParaRPr>
          </a:p>
          <a:p>
            <a:pPr marL="12700">
              <a:lnSpc>
                <a:spcPts val="1470"/>
              </a:lnSpc>
            </a:pP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sz="1250" i="1" spc="-25" dirty="0">
                <a:solidFill>
                  <a:srgbClr val="FFFFFF"/>
                </a:solidFill>
                <a:latin typeface="Tahoma"/>
                <a:cs typeface="Tahoma"/>
              </a:rPr>
              <a:t>ст. </a:t>
            </a:r>
            <a:r>
              <a:rPr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lang="ru-RU"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Серпухов</a:t>
            </a:r>
            <a:r>
              <a:rPr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»,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1250" i="1" spc="-30" dirty="0" err="1">
                <a:solidFill>
                  <a:srgbClr val="FFFFFF"/>
                </a:solidFill>
                <a:latin typeface="Tahoma"/>
                <a:cs typeface="Tahoma"/>
              </a:rPr>
              <a:t>расстоянии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250" i="1" spc="-30" dirty="0" smtClean="0">
                <a:solidFill>
                  <a:srgbClr val="FFFFFF"/>
                </a:solidFill>
                <a:latin typeface="Tahoma"/>
                <a:cs typeface="Tahoma"/>
              </a:rPr>
              <a:t> 20</a:t>
            </a:r>
            <a:r>
              <a:rPr sz="1250" i="1" spc="1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i="1" spc="-30" dirty="0">
                <a:solidFill>
                  <a:srgbClr val="FFFFFF"/>
                </a:solidFill>
                <a:latin typeface="Tahoma"/>
                <a:cs typeface="Tahoma"/>
              </a:rPr>
              <a:t>км</a:t>
            </a:r>
            <a:endParaRPr sz="12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893935" cy="6858000"/>
          </a:xfrm>
          <a:custGeom>
            <a:avLst/>
            <a:gdLst/>
            <a:ahLst/>
            <a:cxnLst/>
            <a:rect l="l" t="t" r="r" b="b"/>
            <a:pathLst>
              <a:path w="9893935" h="6858000">
                <a:moveTo>
                  <a:pt x="9893454" y="0"/>
                </a:moveTo>
                <a:lnTo>
                  <a:pt x="0" y="0"/>
                </a:lnTo>
                <a:lnTo>
                  <a:pt x="0" y="6857996"/>
                </a:lnTo>
                <a:lnTo>
                  <a:pt x="9893454" y="6857996"/>
                </a:lnTo>
                <a:lnTo>
                  <a:pt x="9893454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2797" y="-42680"/>
            <a:ext cx="11811000" cy="646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7550957" y="6575900"/>
            <a:ext cx="148590" cy="282575"/>
          </a:xfrm>
          <a:custGeom>
            <a:avLst/>
            <a:gdLst/>
            <a:ahLst/>
            <a:cxnLst/>
            <a:rect l="l" t="t" r="r" b="b"/>
            <a:pathLst>
              <a:path w="148590" h="282575">
                <a:moveTo>
                  <a:pt x="108869" y="0"/>
                </a:moveTo>
                <a:lnTo>
                  <a:pt x="79430" y="42886"/>
                </a:lnTo>
                <a:lnTo>
                  <a:pt x="63188" y="83672"/>
                </a:lnTo>
                <a:lnTo>
                  <a:pt x="52948" y="127463"/>
                </a:lnTo>
                <a:lnTo>
                  <a:pt x="41511" y="179361"/>
                </a:lnTo>
                <a:lnTo>
                  <a:pt x="29146" y="219796"/>
                </a:lnTo>
                <a:lnTo>
                  <a:pt x="10943" y="263766"/>
                </a:lnTo>
                <a:lnTo>
                  <a:pt x="0" y="282096"/>
                </a:lnTo>
                <a:lnTo>
                  <a:pt x="115686" y="282096"/>
                </a:lnTo>
                <a:lnTo>
                  <a:pt x="124870" y="265841"/>
                </a:lnTo>
                <a:lnTo>
                  <a:pt x="137485" y="226575"/>
                </a:lnTo>
                <a:lnTo>
                  <a:pt x="145637" y="179125"/>
                </a:lnTo>
                <a:lnTo>
                  <a:pt x="148089" y="128116"/>
                </a:lnTo>
                <a:lnTo>
                  <a:pt x="143603" y="78174"/>
                </a:lnTo>
                <a:lnTo>
                  <a:pt x="130942" y="33927"/>
                </a:lnTo>
                <a:lnTo>
                  <a:pt x="108869" y="0"/>
                </a:lnTo>
                <a:close/>
              </a:path>
            </a:pathLst>
          </a:custGeom>
          <a:solidFill>
            <a:srgbClr val="C7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5752" y="121102"/>
            <a:ext cx="429895" cy="501015"/>
          </a:xfrm>
          <a:custGeom>
            <a:avLst/>
            <a:gdLst/>
            <a:ahLst/>
            <a:cxnLst/>
            <a:rect l="l" t="t" r="r" b="b"/>
            <a:pathLst>
              <a:path w="429894" h="501015">
                <a:moveTo>
                  <a:pt x="107875" y="0"/>
                </a:moveTo>
                <a:lnTo>
                  <a:pt x="66923" y="13611"/>
                </a:lnTo>
                <a:lnTo>
                  <a:pt x="37637" y="40433"/>
                </a:lnTo>
                <a:lnTo>
                  <a:pt x="15567" y="74471"/>
                </a:lnTo>
                <a:lnTo>
                  <a:pt x="1260" y="121205"/>
                </a:lnTo>
                <a:lnTo>
                  <a:pt x="0" y="170689"/>
                </a:lnTo>
                <a:lnTo>
                  <a:pt x="11028" y="219550"/>
                </a:lnTo>
                <a:lnTo>
                  <a:pt x="33589" y="264416"/>
                </a:lnTo>
                <a:lnTo>
                  <a:pt x="66923" y="301914"/>
                </a:lnTo>
                <a:lnTo>
                  <a:pt x="86532" y="315431"/>
                </a:lnTo>
                <a:lnTo>
                  <a:pt x="106130" y="328330"/>
                </a:lnTo>
                <a:lnTo>
                  <a:pt x="124532" y="342426"/>
                </a:lnTo>
                <a:lnTo>
                  <a:pt x="140552" y="359531"/>
                </a:lnTo>
                <a:lnTo>
                  <a:pt x="159345" y="388311"/>
                </a:lnTo>
                <a:lnTo>
                  <a:pt x="175421" y="419189"/>
                </a:lnTo>
                <a:lnTo>
                  <a:pt x="193280" y="448262"/>
                </a:lnTo>
                <a:lnTo>
                  <a:pt x="217425" y="471631"/>
                </a:lnTo>
                <a:lnTo>
                  <a:pt x="261840" y="486949"/>
                </a:lnTo>
                <a:lnTo>
                  <a:pt x="310745" y="488454"/>
                </a:lnTo>
                <a:lnTo>
                  <a:pt x="360238" y="488763"/>
                </a:lnTo>
                <a:lnTo>
                  <a:pt x="406416" y="500493"/>
                </a:lnTo>
                <a:lnTo>
                  <a:pt x="424498" y="460136"/>
                </a:lnTo>
                <a:lnTo>
                  <a:pt x="429330" y="416752"/>
                </a:lnTo>
                <a:lnTo>
                  <a:pt x="423661" y="371584"/>
                </a:lnTo>
                <a:lnTo>
                  <a:pt x="410245" y="325876"/>
                </a:lnTo>
                <a:lnTo>
                  <a:pt x="391830" y="280870"/>
                </a:lnTo>
                <a:lnTo>
                  <a:pt x="371170" y="237810"/>
                </a:lnTo>
                <a:lnTo>
                  <a:pt x="348875" y="196605"/>
                </a:lnTo>
                <a:lnTo>
                  <a:pt x="324746" y="155370"/>
                </a:lnTo>
                <a:lnTo>
                  <a:pt x="298205" y="115331"/>
                </a:lnTo>
                <a:lnTo>
                  <a:pt x="268673" y="77714"/>
                </a:lnTo>
                <a:lnTo>
                  <a:pt x="235402" y="45197"/>
                </a:lnTo>
                <a:lnTo>
                  <a:pt x="195353" y="19160"/>
                </a:lnTo>
                <a:lnTo>
                  <a:pt x="151765" y="2972"/>
                </a:lnTo>
                <a:lnTo>
                  <a:pt x="107875" y="0"/>
                </a:lnTo>
                <a:close/>
              </a:path>
            </a:pathLst>
          </a:custGeom>
          <a:solidFill>
            <a:srgbClr val="B0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893594" cy="6858018"/>
            <a:chOff x="0" y="0"/>
            <a:chExt cx="9893594" cy="6858018"/>
          </a:xfrm>
        </p:grpSpPr>
        <p:sp>
          <p:nvSpPr>
            <p:cNvPr id="6" name="object 6"/>
            <p:cNvSpPr/>
            <p:nvPr/>
          </p:nvSpPr>
          <p:spPr>
            <a:xfrm>
              <a:off x="9749449" y="6798963"/>
              <a:ext cx="144145" cy="59055"/>
            </a:xfrm>
            <a:custGeom>
              <a:avLst/>
              <a:gdLst/>
              <a:ahLst/>
              <a:cxnLst/>
              <a:rect l="l" t="t" r="r" b="b"/>
              <a:pathLst>
                <a:path w="144145" h="59054">
                  <a:moveTo>
                    <a:pt x="144004" y="0"/>
                  </a:moveTo>
                  <a:lnTo>
                    <a:pt x="142824" y="1791"/>
                  </a:lnTo>
                  <a:lnTo>
                    <a:pt x="140003" y="7547"/>
                  </a:lnTo>
                  <a:lnTo>
                    <a:pt x="90397" y="22810"/>
                  </a:lnTo>
                  <a:lnTo>
                    <a:pt x="36290" y="43179"/>
                  </a:lnTo>
                  <a:lnTo>
                    <a:pt x="0" y="59033"/>
                  </a:lnTo>
                  <a:lnTo>
                    <a:pt x="144004" y="59033"/>
                  </a:lnTo>
                  <a:lnTo>
                    <a:pt x="144004" y="0"/>
                  </a:lnTo>
                  <a:close/>
                </a:path>
              </a:pathLst>
            </a:custGeom>
            <a:solidFill>
              <a:srgbClr val="DED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3709670" cy="6858000"/>
            </a:xfrm>
            <a:custGeom>
              <a:avLst/>
              <a:gdLst/>
              <a:ahLst/>
              <a:cxnLst/>
              <a:rect l="l" t="t" r="r" b="b"/>
              <a:pathLst>
                <a:path w="3709670" h="6858000">
                  <a:moveTo>
                    <a:pt x="3709416" y="6857998"/>
                  </a:moveTo>
                  <a:lnTo>
                    <a:pt x="3709416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3709416" y="6857998"/>
                  </a:lnTo>
                  <a:close/>
                </a:path>
              </a:pathLst>
            </a:custGeom>
            <a:solidFill>
              <a:srgbClr val="0F243E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368551"/>
              <a:ext cx="337185" cy="3710940"/>
            </a:xfrm>
            <a:custGeom>
              <a:avLst/>
              <a:gdLst/>
              <a:ahLst/>
              <a:cxnLst/>
              <a:rect l="l" t="t" r="r" b="b"/>
              <a:pathLst>
                <a:path w="337185" h="3710940">
                  <a:moveTo>
                    <a:pt x="336804" y="0"/>
                  </a:moveTo>
                  <a:lnTo>
                    <a:pt x="0" y="0"/>
                  </a:lnTo>
                  <a:lnTo>
                    <a:pt x="0" y="3710940"/>
                  </a:lnTo>
                  <a:lnTo>
                    <a:pt x="336804" y="3710940"/>
                  </a:lnTo>
                  <a:lnTo>
                    <a:pt x="3368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64286" y="1328165"/>
            <a:ext cx="25628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ИП</a:t>
            </a:r>
            <a:r>
              <a:rPr sz="2400" spc="-50" dirty="0"/>
              <a:t> </a:t>
            </a:r>
            <a:r>
              <a:rPr sz="2400" spc="-10" dirty="0" smtClean="0"/>
              <a:t>«</a:t>
            </a:r>
            <a:r>
              <a:rPr lang="ru-RU" sz="2400" spc="-10" dirty="0" smtClean="0"/>
              <a:t>Оболенский</a:t>
            </a:r>
            <a:r>
              <a:rPr sz="2400" spc="-10" dirty="0" smtClean="0"/>
              <a:t>»</a:t>
            </a:r>
            <a:endParaRPr sz="2400" dirty="0"/>
          </a:p>
        </p:txBody>
      </p:sp>
      <p:sp>
        <p:nvSpPr>
          <p:cNvPr id="100" name="object 100"/>
          <p:cNvSpPr txBox="1"/>
          <p:nvPr/>
        </p:nvSpPr>
        <p:spPr>
          <a:xfrm>
            <a:off x="7399146" y="215011"/>
            <a:ext cx="18611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BEBEBE"/>
                </a:solidFill>
                <a:latin typeface="Tahoma"/>
                <a:cs typeface="Tahoma"/>
              </a:rPr>
              <a:t>Коммерческое</a:t>
            </a:r>
            <a:r>
              <a:rPr sz="1100" spc="-45" dirty="0">
                <a:solidFill>
                  <a:srgbClr val="BEBEBE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BEBEBE"/>
                </a:solidFill>
                <a:latin typeface="Tahoma"/>
                <a:cs typeface="Tahoma"/>
              </a:rPr>
              <a:t>предложение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269985" y="1475613"/>
            <a:ext cx="1543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600" spc="-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6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78281" y="3142869"/>
            <a:ext cx="19919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C000"/>
                </a:solidFill>
                <a:latin typeface="Tahoma"/>
                <a:cs typeface="Tahoma"/>
              </a:rPr>
              <a:t>Ситу</a:t>
            </a:r>
            <a:r>
              <a:rPr sz="2000" b="1" spc="-10" dirty="0">
                <a:solidFill>
                  <a:srgbClr val="FFC000"/>
                </a:solidFill>
                <a:latin typeface="Tahoma"/>
                <a:cs typeface="Tahoma"/>
              </a:rPr>
              <a:t>а</a:t>
            </a:r>
            <a:r>
              <a:rPr sz="2000" b="1" dirty="0">
                <a:solidFill>
                  <a:srgbClr val="FFC000"/>
                </a:solidFill>
                <a:latin typeface="Tahoma"/>
                <a:cs typeface="Tahoma"/>
              </a:rPr>
              <a:t>ци</a:t>
            </a:r>
            <a:r>
              <a:rPr sz="2000" b="1" spc="-5" dirty="0">
                <a:solidFill>
                  <a:srgbClr val="FFC000"/>
                </a:solidFill>
                <a:latin typeface="Tahoma"/>
                <a:cs typeface="Tahoma"/>
              </a:rPr>
              <a:t>он</a:t>
            </a:r>
            <a:r>
              <a:rPr sz="2000" b="1" spc="-15" dirty="0">
                <a:solidFill>
                  <a:srgbClr val="FFC000"/>
                </a:solidFill>
                <a:latin typeface="Tahoma"/>
                <a:cs typeface="Tahoma"/>
              </a:rPr>
              <a:t>н</a:t>
            </a:r>
            <a:r>
              <a:rPr sz="2000" b="1" spc="-5" dirty="0">
                <a:solidFill>
                  <a:srgbClr val="FFC000"/>
                </a:solidFill>
                <a:latin typeface="Tahoma"/>
                <a:cs typeface="Tahoma"/>
              </a:rPr>
              <a:t>ый  план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4" name="object 45"/>
          <p:cNvSpPr/>
          <p:nvPr/>
        </p:nvSpPr>
        <p:spPr>
          <a:xfrm>
            <a:off x="5943600" y="3886200"/>
            <a:ext cx="345948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42"/>
          <p:cNvSpPr txBox="1"/>
          <p:nvPr/>
        </p:nvSpPr>
        <p:spPr>
          <a:xfrm>
            <a:off x="6289548" y="4229182"/>
            <a:ext cx="1109598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835">
              <a:lnSpc>
                <a:spcPct val="100000"/>
              </a:lnSpc>
              <a:spcBef>
                <a:spcPts val="95"/>
              </a:spcBef>
            </a:pPr>
            <a:r>
              <a:rPr sz="1000" spc="-5" dirty="0" err="1">
                <a:solidFill>
                  <a:srgbClr val="0D0D0D"/>
                </a:solidFill>
                <a:latin typeface="Tahoma"/>
                <a:cs typeface="Tahoma"/>
              </a:rPr>
              <a:t>Эл</a:t>
            </a:r>
            <a:r>
              <a:rPr sz="1000" dirty="0" err="1">
                <a:solidFill>
                  <a:srgbClr val="0D0D0D"/>
                </a:solidFill>
                <a:latin typeface="Tahoma"/>
                <a:cs typeface="Tahoma"/>
              </a:rPr>
              <a:t>е</a:t>
            </a:r>
            <a:r>
              <a:rPr sz="1000" spc="-10" dirty="0" err="1">
                <a:solidFill>
                  <a:srgbClr val="0D0D0D"/>
                </a:solidFill>
                <a:latin typeface="Tahoma"/>
                <a:cs typeface="Tahoma"/>
              </a:rPr>
              <a:t>к</a:t>
            </a:r>
            <a:r>
              <a:rPr sz="1000" spc="-5" dirty="0" err="1">
                <a:solidFill>
                  <a:srgbClr val="0D0D0D"/>
                </a:solidFill>
                <a:latin typeface="Tahoma"/>
                <a:cs typeface="Tahoma"/>
              </a:rPr>
              <a:t>триче</a:t>
            </a:r>
            <a:r>
              <a:rPr sz="1000" spc="-10" dirty="0" err="1">
                <a:solidFill>
                  <a:srgbClr val="0D0D0D"/>
                </a:solidFill>
                <a:latin typeface="Tahoma"/>
                <a:cs typeface="Tahoma"/>
              </a:rPr>
              <a:t>ск</a:t>
            </a:r>
            <a:r>
              <a:rPr sz="1000" spc="-5" dirty="0" err="1">
                <a:solidFill>
                  <a:srgbClr val="0D0D0D"/>
                </a:solidFill>
                <a:latin typeface="Tahoma"/>
                <a:cs typeface="Tahoma"/>
              </a:rPr>
              <a:t>а</a:t>
            </a:r>
            <a:r>
              <a:rPr sz="1000" spc="15" dirty="0" err="1">
                <a:solidFill>
                  <a:srgbClr val="0D0D0D"/>
                </a:solidFill>
                <a:latin typeface="Tahoma"/>
                <a:cs typeface="Tahoma"/>
              </a:rPr>
              <a:t>я</a:t>
            </a:r>
            <a:r>
              <a:rPr sz="1000" spc="15" dirty="0">
                <a:solidFill>
                  <a:srgbClr val="0D0D0D"/>
                </a:solidFill>
                <a:latin typeface="Tahoma"/>
                <a:cs typeface="Tahoma"/>
              </a:rPr>
              <a:t>  </a:t>
            </a:r>
            <a:r>
              <a:rPr sz="1000" spc="-5" dirty="0" err="1" smtClean="0">
                <a:solidFill>
                  <a:srgbClr val="0D0D0D"/>
                </a:solidFill>
                <a:latin typeface="Tahoma"/>
                <a:cs typeface="Tahoma"/>
              </a:rPr>
              <a:t>подстанция</a:t>
            </a:r>
            <a:r>
              <a:rPr lang="ru-RU" sz="1000" spc="-5" dirty="0" smtClean="0">
                <a:solidFill>
                  <a:srgbClr val="0D0D0D"/>
                </a:solidFill>
                <a:latin typeface="Tahoma"/>
                <a:cs typeface="Tahoma"/>
              </a:rPr>
              <a:t>  №807 110/10 </a:t>
            </a:r>
            <a:r>
              <a:rPr lang="ru-RU" sz="1000" spc="-5" dirty="0" err="1" smtClean="0">
                <a:solidFill>
                  <a:srgbClr val="0D0D0D"/>
                </a:solidFill>
                <a:latin typeface="Tahoma"/>
                <a:cs typeface="Tahoma"/>
              </a:rPr>
              <a:t>кВ</a:t>
            </a:r>
            <a:r>
              <a:rPr lang="ru-RU" sz="1000" spc="-5" dirty="0" smtClean="0">
                <a:solidFill>
                  <a:srgbClr val="0D0D0D"/>
                </a:solidFill>
                <a:latin typeface="Tahoma"/>
                <a:cs typeface="Tahoma"/>
              </a:rPr>
              <a:t> «</a:t>
            </a:r>
            <a:r>
              <a:rPr lang="ru-RU" sz="1000" spc="-5" dirty="0" err="1" smtClean="0">
                <a:solidFill>
                  <a:srgbClr val="0D0D0D"/>
                </a:solidFill>
                <a:latin typeface="Tahoma"/>
                <a:cs typeface="Tahoma"/>
              </a:rPr>
              <a:t>Калугино</a:t>
            </a:r>
            <a:r>
              <a:rPr lang="ru-RU" sz="1000" spc="-5" dirty="0" smtClean="0">
                <a:solidFill>
                  <a:srgbClr val="0D0D0D"/>
                </a:solidFill>
                <a:latin typeface="Tahoma"/>
                <a:cs typeface="Tahoma"/>
              </a:rPr>
              <a:t>»</a:t>
            </a:r>
            <a:endParaRPr sz="1000" dirty="0">
              <a:latin typeface="Tahoma"/>
              <a:cs typeface="Tahoma"/>
            </a:endParaRPr>
          </a:p>
          <a:p>
            <a:pPr marL="12700" marR="246379">
              <a:lnSpc>
                <a:spcPts val="1200"/>
              </a:lnSpc>
              <a:spcBef>
                <a:spcPts val="630"/>
              </a:spcBef>
            </a:pPr>
            <a:r>
              <a:rPr lang="ru-RU" sz="1050" i="1" spc="-30" dirty="0" smtClean="0">
                <a:solidFill>
                  <a:srgbClr val="0D0D0D"/>
                </a:solidFill>
                <a:latin typeface="Tahoma"/>
                <a:cs typeface="Tahoma"/>
              </a:rPr>
              <a:t>3 </a:t>
            </a:r>
            <a:r>
              <a:rPr sz="1050" i="1" spc="-25" dirty="0" err="1" smtClean="0">
                <a:solidFill>
                  <a:srgbClr val="0D0D0D"/>
                </a:solidFill>
                <a:latin typeface="Tahoma"/>
                <a:cs typeface="Tahoma"/>
              </a:rPr>
              <a:t>категория</a:t>
            </a:r>
            <a:r>
              <a:rPr sz="1050" i="1" spc="-25" dirty="0" smtClean="0">
                <a:solidFill>
                  <a:srgbClr val="0D0D0D"/>
                </a:solidFill>
                <a:latin typeface="Tahoma"/>
                <a:cs typeface="Tahoma"/>
              </a:rPr>
              <a:t>  </a:t>
            </a:r>
            <a:r>
              <a:rPr sz="1050" i="1" spc="-30" dirty="0">
                <a:solidFill>
                  <a:srgbClr val="0D0D0D"/>
                </a:solidFill>
                <a:latin typeface="Tahoma"/>
                <a:cs typeface="Tahoma"/>
              </a:rPr>
              <a:t>на</a:t>
            </a:r>
            <a:r>
              <a:rPr sz="1050" i="1" spc="-40" dirty="0">
                <a:solidFill>
                  <a:srgbClr val="0D0D0D"/>
                </a:solidFill>
                <a:latin typeface="Tahoma"/>
                <a:cs typeface="Tahoma"/>
              </a:rPr>
              <a:t>д</a:t>
            </a:r>
            <a:r>
              <a:rPr sz="1050" i="1" spc="-35" dirty="0">
                <a:solidFill>
                  <a:srgbClr val="0D0D0D"/>
                </a:solidFill>
                <a:latin typeface="Tahoma"/>
                <a:cs typeface="Tahoma"/>
              </a:rPr>
              <a:t>ежно</a:t>
            </a:r>
            <a:r>
              <a:rPr sz="1050" i="1" spc="-30" dirty="0">
                <a:solidFill>
                  <a:srgbClr val="0D0D0D"/>
                </a:solidFill>
                <a:latin typeface="Tahoma"/>
                <a:cs typeface="Tahoma"/>
              </a:rPr>
              <a:t>сти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26" name="object 40"/>
          <p:cNvSpPr txBox="1"/>
          <p:nvPr/>
        </p:nvSpPr>
        <p:spPr>
          <a:xfrm>
            <a:off x="4834071" y="2192117"/>
            <a:ext cx="113728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solidFill>
                  <a:srgbClr val="0D0D0D"/>
                </a:solidFill>
                <a:latin typeface="Tahoma"/>
                <a:cs typeface="Tahoma"/>
              </a:rPr>
              <a:t>Дорога с жестким покрытием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27" name="object 40"/>
          <p:cNvSpPr txBox="1"/>
          <p:nvPr/>
        </p:nvSpPr>
        <p:spPr>
          <a:xfrm>
            <a:off x="6616021" y="3349275"/>
            <a:ext cx="1137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0D0D"/>
                </a:solidFill>
                <a:latin typeface="Tahoma"/>
                <a:cs typeface="Tahoma"/>
              </a:rPr>
              <a:t>Асфальтированная  дорога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28" name="object 45"/>
          <p:cNvSpPr/>
          <p:nvPr/>
        </p:nvSpPr>
        <p:spPr>
          <a:xfrm>
            <a:off x="7093007" y="3540926"/>
            <a:ext cx="345948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45"/>
          <p:cNvSpPr/>
          <p:nvPr/>
        </p:nvSpPr>
        <p:spPr>
          <a:xfrm>
            <a:off x="8686800" y="762000"/>
            <a:ext cx="345948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40"/>
          <p:cNvSpPr txBox="1"/>
          <p:nvPr/>
        </p:nvSpPr>
        <p:spPr>
          <a:xfrm>
            <a:off x="7615137" y="1062889"/>
            <a:ext cx="11372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D0D0D"/>
                </a:solidFill>
                <a:latin typeface="Tahoma"/>
                <a:cs typeface="Tahoma"/>
              </a:rPr>
              <a:t>Асфальтированная  дорога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32" name="object 51"/>
          <p:cNvSpPr txBox="1"/>
          <p:nvPr/>
        </p:nvSpPr>
        <p:spPr>
          <a:xfrm>
            <a:off x="6640297" y="5638800"/>
            <a:ext cx="1584960" cy="230504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vert="horz" wrap="square" lIns="0" tIns="4635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65"/>
              </a:spcBef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ПРЕДЛАГАЕМЫЙ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УЧАСТОК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133" name="object 50"/>
          <p:cNvSpPr txBox="1"/>
          <p:nvPr/>
        </p:nvSpPr>
        <p:spPr>
          <a:xfrm>
            <a:off x="6646475" y="5891554"/>
            <a:ext cx="1584960" cy="184025"/>
          </a:xfrm>
          <a:prstGeom prst="rect">
            <a:avLst/>
          </a:prstGeom>
          <a:solidFill>
            <a:srgbClr val="FFFFFF">
              <a:alpha val="70195"/>
            </a:srgbClr>
          </a:solidFill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000" spc="465" dirty="0">
                <a:solidFill>
                  <a:srgbClr val="0D0D0D"/>
                </a:solidFill>
                <a:latin typeface="Tahoma"/>
                <a:cs typeface="Tahoma"/>
              </a:rPr>
              <a:t>№</a:t>
            </a:r>
            <a:r>
              <a:rPr sz="1000" spc="-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en-US" sz="1000" spc="-10" dirty="0" smtClean="0">
                <a:solidFill>
                  <a:srgbClr val="0D0D0D"/>
                </a:solidFill>
                <a:latin typeface="Tahoma"/>
                <a:cs typeface="Tahoma"/>
              </a:rPr>
              <a:t>50</a:t>
            </a:r>
            <a:r>
              <a:rPr lang="ru-RU" sz="1000" spc="-10" dirty="0" smtClean="0">
                <a:solidFill>
                  <a:srgbClr val="0D0D0D"/>
                </a:solidFill>
                <a:latin typeface="Tahoma"/>
                <a:cs typeface="Tahoma"/>
              </a:rPr>
              <a:t>:32:0020113:166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030" name="Полилиния 1029"/>
          <p:cNvSpPr/>
          <p:nvPr/>
        </p:nvSpPr>
        <p:spPr>
          <a:xfrm>
            <a:off x="8310520" y="3924637"/>
            <a:ext cx="1068149" cy="2265770"/>
          </a:xfrm>
          <a:custGeom>
            <a:avLst/>
            <a:gdLst>
              <a:gd name="connsiteX0" fmla="*/ 202301 w 1068149"/>
              <a:gd name="connsiteY0" fmla="*/ 32368 h 2265770"/>
              <a:gd name="connsiteX1" fmla="*/ 258945 w 1068149"/>
              <a:gd name="connsiteY1" fmla="*/ 768744 h 2265770"/>
              <a:gd name="connsiteX2" fmla="*/ 0 w 1068149"/>
              <a:gd name="connsiteY2" fmla="*/ 784928 h 2265770"/>
              <a:gd name="connsiteX3" fmla="*/ 72829 w 1068149"/>
              <a:gd name="connsiteY3" fmla="*/ 1933997 h 2265770"/>
              <a:gd name="connsiteX4" fmla="*/ 784928 w 1068149"/>
              <a:gd name="connsiteY4" fmla="*/ 2265770 h 2265770"/>
              <a:gd name="connsiteX5" fmla="*/ 1011505 w 1068149"/>
              <a:gd name="connsiteY5" fmla="*/ 1699328 h 2265770"/>
              <a:gd name="connsiteX6" fmla="*/ 534075 w 1068149"/>
              <a:gd name="connsiteY6" fmla="*/ 1472751 h 2265770"/>
              <a:gd name="connsiteX7" fmla="*/ 687823 w 1068149"/>
              <a:gd name="connsiteY7" fmla="*/ 1132885 h 2265770"/>
              <a:gd name="connsiteX8" fmla="*/ 987229 w 1068149"/>
              <a:gd name="connsiteY8" fmla="*/ 1254266 h 2265770"/>
              <a:gd name="connsiteX9" fmla="*/ 1068149 w 1068149"/>
              <a:gd name="connsiteY9" fmla="*/ 1084333 h 2265770"/>
              <a:gd name="connsiteX10" fmla="*/ 962953 w 1068149"/>
              <a:gd name="connsiteY10" fmla="*/ 1043873 h 2265770"/>
              <a:gd name="connsiteX11" fmla="*/ 1027689 w 1068149"/>
              <a:gd name="connsiteY11" fmla="*/ 865848 h 2265770"/>
              <a:gd name="connsiteX12" fmla="*/ 825388 w 1068149"/>
              <a:gd name="connsiteY12" fmla="*/ 793020 h 2265770"/>
              <a:gd name="connsiteX13" fmla="*/ 776836 w 1068149"/>
              <a:gd name="connsiteY13" fmla="*/ 145657 h 2265770"/>
              <a:gd name="connsiteX14" fmla="*/ 655455 w 1068149"/>
              <a:gd name="connsiteY14" fmla="*/ 0 h 2265770"/>
              <a:gd name="connsiteX15" fmla="*/ 202301 w 1068149"/>
              <a:gd name="connsiteY15" fmla="*/ 32368 h 22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8149" h="2265770">
                <a:moveTo>
                  <a:pt x="202301" y="32368"/>
                </a:moveTo>
                <a:lnTo>
                  <a:pt x="258945" y="768744"/>
                </a:lnTo>
                <a:lnTo>
                  <a:pt x="0" y="784928"/>
                </a:lnTo>
                <a:lnTo>
                  <a:pt x="72829" y="1933997"/>
                </a:lnTo>
                <a:lnTo>
                  <a:pt x="784928" y="2265770"/>
                </a:lnTo>
                <a:lnTo>
                  <a:pt x="1011505" y="1699328"/>
                </a:lnTo>
                <a:lnTo>
                  <a:pt x="534075" y="1472751"/>
                </a:lnTo>
                <a:lnTo>
                  <a:pt x="687823" y="1132885"/>
                </a:lnTo>
                <a:lnTo>
                  <a:pt x="987229" y="1254266"/>
                </a:lnTo>
                <a:lnTo>
                  <a:pt x="1068149" y="1084333"/>
                </a:lnTo>
                <a:lnTo>
                  <a:pt x="962953" y="1043873"/>
                </a:lnTo>
                <a:lnTo>
                  <a:pt x="1027689" y="865848"/>
                </a:lnTo>
                <a:lnTo>
                  <a:pt x="825388" y="793020"/>
                </a:lnTo>
                <a:lnTo>
                  <a:pt x="776836" y="145657"/>
                </a:lnTo>
                <a:lnTo>
                  <a:pt x="655455" y="0"/>
                </a:lnTo>
                <a:lnTo>
                  <a:pt x="202301" y="3236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2" name="Прямая со стрелкой 121"/>
          <p:cNvCxnSpPr/>
          <p:nvPr/>
        </p:nvCxnSpPr>
        <p:spPr>
          <a:xfrm flipV="1">
            <a:off x="8077200" y="5079491"/>
            <a:ext cx="457200" cy="5593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bject 45"/>
          <p:cNvSpPr/>
          <p:nvPr/>
        </p:nvSpPr>
        <p:spPr>
          <a:xfrm>
            <a:off x="8496637" y="3359516"/>
            <a:ext cx="345948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40"/>
          <p:cNvSpPr txBox="1"/>
          <p:nvPr/>
        </p:nvSpPr>
        <p:spPr>
          <a:xfrm>
            <a:off x="7965757" y="3029316"/>
            <a:ext cx="113728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solidFill>
                  <a:srgbClr val="0D0D0D"/>
                </a:solidFill>
                <a:latin typeface="Tahoma"/>
                <a:cs typeface="Tahoma"/>
              </a:rPr>
              <a:t>Газопровод высокого давления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29" name="object 51"/>
          <p:cNvSpPr txBox="1"/>
          <p:nvPr/>
        </p:nvSpPr>
        <p:spPr>
          <a:xfrm>
            <a:off x="6646475" y="1615665"/>
            <a:ext cx="1584960" cy="230504"/>
          </a:xfrm>
          <a:prstGeom prst="rect">
            <a:avLst/>
          </a:prstGeom>
          <a:solidFill>
            <a:srgbClr val="000000">
              <a:alpha val="59999"/>
            </a:srgbClr>
          </a:solidFill>
        </p:spPr>
        <p:txBody>
          <a:bodyPr vert="horz" wrap="square" lIns="0" tIns="4635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65"/>
              </a:spcBef>
            </a:pP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ПРЕДЛАГАЕМЫЙ</a:t>
            </a:r>
            <a:r>
              <a:rPr sz="9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Tahoma"/>
                <a:cs typeface="Tahoma"/>
              </a:rPr>
              <a:t>УЧАСТОК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447854" y="1558902"/>
            <a:ext cx="1909721" cy="574534"/>
          </a:xfrm>
          <a:custGeom>
            <a:avLst/>
            <a:gdLst>
              <a:gd name="connsiteX0" fmla="*/ 590719 w 1909721"/>
              <a:gd name="connsiteY0" fmla="*/ 0 h 574534"/>
              <a:gd name="connsiteX1" fmla="*/ 1780248 w 1909721"/>
              <a:gd name="connsiteY1" fmla="*/ 24276 h 574534"/>
              <a:gd name="connsiteX2" fmla="*/ 1909721 w 1909721"/>
              <a:gd name="connsiteY2" fmla="*/ 161840 h 574534"/>
              <a:gd name="connsiteX3" fmla="*/ 1788340 w 1909721"/>
              <a:gd name="connsiteY3" fmla="*/ 275129 h 574534"/>
              <a:gd name="connsiteX4" fmla="*/ 1812616 w 1909721"/>
              <a:gd name="connsiteY4" fmla="*/ 574534 h 574534"/>
              <a:gd name="connsiteX5" fmla="*/ 0 w 1909721"/>
              <a:gd name="connsiteY5" fmla="*/ 566442 h 574534"/>
              <a:gd name="connsiteX6" fmla="*/ 8092 w 1909721"/>
              <a:gd name="connsiteY6" fmla="*/ 24276 h 574534"/>
              <a:gd name="connsiteX7" fmla="*/ 590719 w 1909721"/>
              <a:gd name="connsiteY7" fmla="*/ 0 h 57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721" h="574534">
                <a:moveTo>
                  <a:pt x="590719" y="0"/>
                </a:moveTo>
                <a:lnTo>
                  <a:pt x="1780248" y="24276"/>
                </a:lnTo>
                <a:lnTo>
                  <a:pt x="1909721" y="161840"/>
                </a:lnTo>
                <a:lnTo>
                  <a:pt x="1788340" y="275129"/>
                </a:lnTo>
                <a:lnTo>
                  <a:pt x="1812616" y="574534"/>
                </a:lnTo>
                <a:lnTo>
                  <a:pt x="0" y="566442"/>
                </a:lnTo>
                <a:lnTo>
                  <a:pt x="8092" y="24276"/>
                </a:lnTo>
                <a:lnTo>
                  <a:pt x="590719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object 45"/>
          <p:cNvSpPr/>
          <p:nvPr/>
        </p:nvSpPr>
        <p:spPr>
          <a:xfrm>
            <a:off x="4858347" y="1804857"/>
            <a:ext cx="345948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5752211" y="1648206"/>
            <a:ext cx="849649" cy="119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ject 50"/>
          <p:cNvSpPr txBox="1"/>
          <p:nvPr/>
        </p:nvSpPr>
        <p:spPr>
          <a:xfrm>
            <a:off x="6684351" y="1916079"/>
            <a:ext cx="1584960" cy="184025"/>
          </a:xfrm>
          <a:prstGeom prst="rect">
            <a:avLst/>
          </a:prstGeom>
          <a:solidFill>
            <a:srgbClr val="FFFFFF">
              <a:alpha val="70195"/>
            </a:srgbClr>
          </a:solidFill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000" spc="465" dirty="0">
                <a:solidFill>
                  <a:srgbClr val="0D0D0D"/>
                </a:solidFill>
                <a:latin typeface="Tahoma"/>
                <a:cs typeface="Tahoma"/>
              </a:rPr>
              <a:t>№</a:t>
            </a:r>
            <a:r>
              <a:rPr sz="1000" spc="-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lang="en-US" sz="1000" spc="-10" dirty="0" smtClean="0">
                <a:solidFill>
                  <a:srgbClr val="0D0D0D"/>
                </a:solidFill>
                <a:latin typeface="Tahoma"/>
                <a:cs typeface="Tahoma"/>
              </a:rPr>
              <a:t>50</a:t>
            </a:r>
            <a:r>
              <a:rPr lang="ru-RU" sz="1000" spc="-10" dirty="0" smtClean="0">
                <a:solidFill>
                  <a:srgbClr val="0D0D0D"/>
                </a:solidFill>
                <a:latin typeface="Tahoma"/>
                <a:cs typeface="Tahoma"/>
              </a:rPr>
              <a:t>:32:0020113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34" name="object 45"/>
          <p:cNvSpPr/>
          <p:nvPr/>
        </p:nvSpPr>
        <p:spPr>
          <a:xfrm>
            <a:off x="3845052" y="2202220"/>
            <a:ext cx="345948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0"/>
          <p:cNvSpPr txBox="1"/>
          <p:nvPr/>
        </p:nvSpPr>
        <p:spPr>
          <a:xfrm>
            <a:off x="3819811" y="2590800"/>
            <a:ext cx="113728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smtClean="0">
                <a:solidFill>
                  <a:srgbClr val="0D0D0D"/>
                </a:solidFill>
                <a:latin typeface="Tahoma"/>
                <a:cs typeface="Tahoma"/>
              </a:rPr>
              <a:t>Газопровод высокого давления</a:t>
            </a:r>
            <a:endParaRPr sz="10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3042" y="-38354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0F243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94835" y="4227703"/>
            <a:ext cx="17176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 smtClean="0">
                <a:solidFill>
                  <a:srgbClr val="FFFFFF"/>
                </a:solidFill>
                <a:latin typeface="Tahoma"/>
                <a:cs typeface="Tahoma"/>
              </a:rPr>
              <a:t>142214</a:t>
            </a:r>
            <a:r>
              <a:rPr sz="1200" spc="-5" dirty="0" smtClean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г.</a:t>
            </a:r>
            <a:r>
              <a:rPr sz="1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1200" spc="-5" dirty="0" err="1" smtClean="0">
                <a:solidFill>
                  <a:srgbClr val="FFFFFF"/>
                </a:solidFill>
                <a:latin typeface="Tahoma"/>
                <a:cs typeface="Tahoma"/>
              </a:rPr>
              <a:t>о.Серпухов</a:t>
            </a:r>
            <a:r>
              <a:rPr sz="1200" spc="-5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2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ул. </a:t>
            </a:r>
            <a:r>
              <a:rPr lang="ru-RU" sz="1200" spc="-5" dirty="0" smtClean="0">
                <a:solidFill>
                  <a:srgbClr val="FFFFFF"/>
                </a:solidFill>
                <a:latin typeface="Tahoma"/>
                <a:cs typeface="Tahoma"/>
              </a:rPr>
              <a:t>Советская</a:t>
            </a:r>
            <a:r>
              <a:rPr sz="1200" spc="-5" dirty="0" smtClean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д. </a:t>
            </a:r>
            <a:r>
              <a:rPr lang="ru-RU" sz="1200" dirty="0" smtClean="0">
                <a:solidFill>
                  <a:srgbClr val="FFFFFF"/>
                </a:solidFill>
                <a:latin typeface="Tahoma"/>
                <a:cs typeface="Tahoma"/>
              </a:rPr>
              <a:t>88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0363" y="1351534"/>
            <a:ext cx="8644637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-5" dirty="0" smtClean="0"/>
              <a:t>МКУ «</a:t>
            </a:r>
            <a:r>
              <a:rPr lang="ru-RU" sz="2800" dirty="0"/>
              <a:t>КОМИТЕТ РАЗВИТИЯ ИНВЕСТИЦИЙ, ПРЕДПРИНИМАТЕЛЬСТВА И ПОТРЕБИТЕЛЬСКОГО РЫНКА АДМИНИСТРАЦИИ ГОРОДСКОГО ОКРУГА СЕРПУХОВ</a:t>
            </a:r>
            <a:endParaRPr sz="2800" spc="-5" dirty="0"/>
          </a:p>
        </p:txBody>
      </p:sp>
      <p:sp>
        <p:nvSpPr>
          <p:cNvPr id="7" name="object 7"/>
          <p:cNvSpPr/>
          <p:nvPr/>
        </p:nvSpPr>
        <p:spPr>
          <a:xfrm>
            <a:off x="0" y="1075944"/>
            <a:ext cx="274319" cy="390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0668" y="4208526"/>
            <a:ext cx="292933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ahoma"/>
                <a:cs typeface="Tahoma"/>
              </a:rPr>
              <a:t>Директор:</a:t>
            </a:r>
            <a:endParaRPr sz="1200" dirty="0">
              <a:latin typeface="Tahoma"/>
              <a:cs typeface="Tahoma"/>
            </a:endParaRPr>
          </a:p>
          <a:p>
            <a:pPr marL="12700" marR="802640">
              <a:lnSpc>
                <a:spcPct val="100000"/>
              </a:lnSpc>
            </a:pPr>
            <a:r>
              <a:rPr lang="ru-RU" sz="1200" spc="-5" dirty="0" smtClean="0">
                <a:solidFill>
                  <a:srgbClr val="FFFFFF"/>
                </a:solidFill>
                <a:latin typeface="Tahoma"/>
                <a:cs typeface="Tahoma"/>
              </a:rPr>
              <a:t>Воронцова Дарья Павловна</a:t>
            </a:r>
          </a:p>
          <a:p>
            <a:pPr marL="12700" marR="802640">
              <a:lnSpc>
                <a:spcPct val="100000"/>
              </a:lnSpc>
            </a:pPr>
            <a:r>
              <a:rPr sz="1200" spc="-5" dirty="0" err="1" smtClean="0">
                <a:solidFill>
                  <a:srgbClr val="FFFFFF"/>
                </a:solidFill>
                <a:latin typeface="Tahoma"/>
                <a:cs typeface="Tahoma"/>
              </a:rPr>
              <a:t>Тел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.: </a:t>
            </a:r>
            <a:r>
              <a:rPr lang="ru-RU" sz="1200" spc="-5" dirty="0" smtClean="0">
                <a:solidFill>
                  <a:srgbClr val="FFFFFF"/>
                </a:solidFill>
                <a:latin typeface="Tahoma"/>
                <a:cs typeface="Tahoma"/>
              </a:rPr>
              <a:t>8(4967)37-50-27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E-mail</a:t>
            </a:r>
            <a:r>
              <a:rPr sz="1200" spc="-5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2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1200" spc="-5" smtClean="0">
                <a:solidFill>
                  <a:srgbClr val="FFFFFF"/>
                </a:solidFill>
                <a:latin typeface="Tahoma"/>
                <a:cs typeface="Tahoma"/>
              </a:rPr>
              <a:t>serp-invest@yandex.ru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8491" y="3857244"/>
            <a:ext cx="5135245" cy="0"/>
          </a:xfrm>
          <a:custGeom>
            <a:avLst/>
            <a:gdLst/>
            <a:ahLst/>
            <a:cxnLst/>
            <a:rect l="l" t="t" r="r" b="b"/>
            <a:pathLst>
              <a:path w="5135245">
                <a:moveTo>
                  <a:pt x="0" y="0"/>
                </a:moveTo>
                <a:lnTo>
                  <a:pt x="5134737" y="0"/>
                </a:lnTo>
              </a:path>
            </a:pathLst>
          </a:custGeom>
          <a:ln w="914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7294</TotalTime>
  <Words>484</Words>
  <Application>Microsoft Office PowerPoint</Application>
  <PresentationFormat>Лист A4 (210x297 мм)</PresentationFormat>
  <Paragraphs>138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КОММЕРЧЕСКОЕ  ПРЕДЛОЖЕНИЕ</vt:lpstr>
      <vt:lpstr>Презентация PowerPoint</vt:lpstr>
      <vt:lpstr>ПРИВЛЕКАТЕЛЬНОСТЬ  МОСКОВСКОЙ ОБЛАСТИ  ДЛЯ РАЗМЕЩЕНИЯ  ПРОИЗВОДСТВ</vt:lpstr>
      <vt:lpstr>ПРЕДЛАГАЕМАЯ  ЛОКАЦИЯ</vt:lpstr>
      <vt:lpstr>Презентация PowerPoint</vt:lpstr>
      <vt:lpstr>Презентация PowerPoint</vt:lpstr>
      <vt:lpstr>ИП «Оболенский»</vt:lpstr>
      <vt:lpstr>МКУ «КОМИТЕТ РАЗВИТИЯ ИНВЕСТИЦИЙ, ПРЕДПРИНИМАТЕЛЬСТВА И ПОТРЕБИТЕЛЬСКОГО РЫНКА АДМИНИСТРАЦИИ ГОРОДСКОГО ОКРУГА СЕРПУХОВ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Елена А. Орехова</cp:lastModifiedBy>
  <cp:revision>50</cp:revision>
  <cp:lastPrinted>2020-01-20T07:52:48Z</cp:lastPrinted>
  <dcterms:created xsi:type="dcterms:W3CDTF">2020-01-15T11:46:27Z</dcterms:created>
  <dcterms:modified xsi:type="dcterms:W3CDTF">2020-10-05T08:00:13Z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2020-01-15T00:00:00Z</vt:filetime>
  </property>
</Properties>
</file>